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tags/tag1.xml" ContentType="application/vnd.openxmlformats-officedocument.presentationml.tags+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56" r:id="rId2"/>
    <p:sldId id="271" r:id="rId3"/>
    <p:sldId id="272" r:id="rId4"/>
    <p:sldId id="274" r:id="rId5"/>
    <p:sldId id="273" r:id="rId6"/>
    <p:sldId id="306" r:id="rId7"/>
    <p:sldId id="305" r:id="rId8"/>
    <p:sldId id="276" r:id="rId9"/>
    <p:sldId id="277" r:id="rId10"/>
    <p:sldId id="278" r:id="rId11"/>
    <p:sldId id="279" r:id="rId12"/>
    <p:sldId id="280" r:id="rId13"/>
    <p:sldId id="307" r:id="rId14"/>
    <p:sldId id="282" r:id="rId15"/>
    <p:sldId id="283" r:id="rId16"/>
    <p:sldId id="284" r:id="rId17"/>
    <p:sldId id="286" r:id="rId18"/>
    <p:sldId id="275" r:id="rId19"/>
    <p:sldId id="287" r:id="rId20"/>
    <p:sldId id="288" r:id="rId21"/>
    <p:sldId id="289" r:id="rId22"/>
    <p:sldId id="290" r:id="rId23"/>
    <p:sldId id="269" r:id="rId24"/>
    <p:sldId id="311" r:id="rId25"/>
    <p:sldId id="309" r:id="rId26"/>
    <p:sldId id="292" r:id="rId27"/>
    <p:sldId id="293" r:id="rId28"/>
    <p:sldId id="294" r:id="rId29"/>
    <p:sldId id="295" r:id="rId30"/>
    <p:sldId id="296" r:id="rId31"/>
    <p:sldId id="297" r:id="rId32"/>
    <p:sldId id="298" r:id="rId33"/>
    <p:sldId id="299" r:id="rId34"/>
    <p:sldId id="308" r:id="rId35"/>
    <p:sldId id="312" r:id="rId36"/>
    <p:sldId id="313" r:id="rId37"/>
    <p:sldId id="300" r:id="rId38"/>
    <p:sldId id="301" r:id="rId39"/>
    <p:sldId id="302" r:id="rId40"/>
    <p:sldId id="303"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p:cViewPr>
        <p:scale>
          <a:sx n="90" d="100"/>
          <a:sy n="90" d="100"/>
        </p:scale>
        <p:origin x="696" y="42"/>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27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1044;&#1080;&#1072;&#1075;&#1088;&#1072;&#1084;&#1084;&#1072;%20&#1074;%20Microsoft%20PowerPoint"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hPercent val="100"/>
      <c:rotY val="300"/>
      <c:depthPercent val="150"/>
      <c:rAngAx val="1"/>
    </c:view3D>
    <c:floor>
      <c:thickness val="0"/>
    </c:floor>
    <c:sideWall>
      <c:thickness val="0"/>
    </c:sideWall>
    <c:backWall>
      <c:thickness val="0"/>
    </c:backWall>
    <c:plotArea>
      <c:layout>
        <c:manualLayout>
          <c:layoutTarget val="inner"/>
          <c:xMode val="edge"/>
          <c:yMode val="edge"/>
          <c:x val="0"/>
          <c:y val="0.17108565762304109"/>
          <c:w val="1"/>
          <c:h val="0.69326242383438086"/>
        </c:manualLayout>
      </c:layout>
      <c:pie3DChart>
        <c:varyColors val="1"/>
        <c:ser>
          <c:idx val="0"/>
          <c:order val="0"/>
          <c:tx>
            <c:strRef>
              <c:f>Лист1!$B$1</c:f>
              <c:strCache>
                <c:ptCount val="1"/>
                <c:pt idx="0">
                  <c:v>Продажи</c:v>
                </c:pt>
              </c:strCache>
            </c:strRef>
          </c:tx>
          <c:spPr>
            <a:effectLst>
              <a:outerShdw blurRad="50800" dist="38100" dir="2700000" algn="tl" rotWithShape="0">
                <a:prstClr val="black">
                  <a:alpha val="40000"/>
                </a:prstClr>
              </a:outerShdw>
            </a:effectLst>
            <a:scene3d>
              <a:camera prst="orthographicFront"/>
              <a:lightRig rig="threePt" dir="t"/>
            </a:scene3d>
            <a:sp3d>
              <a:bevelT w="114300" prst="angle"/>
              <a:contourClr>
                <a:srgbClr val="000000"/>
              </a:contourClr>
            </a:sp3d>
          </c:spPr>
          <c:explosion val="11"/>
          <c:dPt>
            <c:idx val="0"/>
            <c:bubble3D val="0"/>
            <c:explosion val="45"/>
            <c:spPr>
              <a:solidFill>
                <a:schemeClr val="accent1"/>
              </a:solidFill>
              <a:ln w="15136">
                <a:solidFill>
                  <a:schemeClr val="lt1"/>
                </a:solidFill>
              </a:ln>
              <a:effectLst>
                <a:outerShdw blurRad="50800" dist="38100" dir="2700000" algn="tl" rotWithShape="0">
                  <a:prstClr val="black">
                    <a:alpha val="40000"/>
                  </a:prstClr>
                </a:outerShdw>
              </a:effectLst>
              <a:scene3d>
                <a:camera prst="orthographicFront"/>
                <a:lightRig rig="threePt" dir="t"/>
              </a:scene3d>
              <a:sp3d contourW="25400">
                <a:bevelT w="114300" prst="angle"/>
                <a:contourClr>
                  <a:schemeClr val="lt1"/>
                </a:contourClr>
              </a:sp3d>
            </c:spPr>
            <c:extLst>
              <c:ext xmlns:c16="http://schemas.microsoft.com/office/drawing/2014/chart" uri="{C3380CC4-5D6E-409C-BE32-E72D297353CC}">
                <c16:uniqueId val="{00000001-0A24-4E26-879C-B6D7ABEAD9AA}"/>
              </c:ext>
            </c:extLst>
          </c:dPt>
          <c:dPt>
            <c:idx val="1"/>
            <c:bubble3D val="0"/>
            <c:spPr>
              <a:solidFill>
                <a:srgbClr val="FF6600"/>
              </a:solidFill>
              <a:ln w="15136">
                <a:solidFill>
                  <a:schemeClr val="lt1"/>
                </a:solidFill>
              </a:ln>
              <a:effectLst>
                <a:outerShdw blurRad="50800" dist="38100" dir="2700000" algn="tl" rotWithShape="0">
                  <a:prstClr val="black">
                    <a:alpha val="40000"/>
                  </a:prstClr>
                </a:outerShdw>
              </a:effectLst>
              <a:scene3d>
                <a:camera prst="orthographicFront"/>
                <a:lightRig rig="threePt" dir="t"/>
              </a:scene3d>
              <a:sp3d contourW="25400">
                <a:bevelT w="114300" prst="angle"/>
                <a:contourClr>
                  <a:schemeClr val="lt1"/>
                </a:contourClr>
              </a:sp3d>
            </c:spPr>
            <c:extLst>
              <c:ext xmlns:c16="http://schemas.microsoft.com/office/drawing/2014/chart" uri="{C3380CC4-5D6E-409C-BE32-E72D297353CC}">
                <c16:uniqueId val="{00000003-0A24-4E26-879C-B6D7ABEAD9AA}"/>
              </c:ext>
            </c:extLst>
          </c:dPt>
          <c:dPt>
            <c:idx val="2"/>
            <c:bubble3D val="0"/>
            <c:spPr>
              <a:solidFill>
                <a:srgbClr val="FF99FF"/>
              </a:solidFill>
              <a:ln w="15136">
                <a:solidFill>
                  <a:schemeClr val="lt1"/>
                </a:solidFill>
              </a:ln>
              <a:effectLst>
                <a:outerShdw blurRad="50800" dist="38100" dir="2700000" algn="tl" rotWithShape="0">
                  <a:prstClr val="black">
                    <a:alpha val="40000"/>
                  </a:prstClr>
                </a:outerShdw>
              </a:effectLst>
              <a:scene3d>
                <a:camera prst="orthographicFront"/>
                <a:lightRig rig="threePt" dir="t"/>
              </a:scene3d>
              <a:sp3d contourW="25400">
                <a:bevelT w="114300" prst="angle"/>
                <a:contourClr>
                  <a:schemeClr val="lt1"/>
                </a:contourClr>
              </a:sp3d>
            </c:spPr>
            <c:extLst>
              <c:ext xmlns:c16="http://schemas.microsoft.com/office/drawing/2014/chart" uri="{C3380CC4-5D6E-409C-BE32-E72D297353CC}">
                <c16:uniqueId val="{00000005-0A24-4E26-879C-B6D7ABEAD9AA}"/>
              </c:ext>
            </c:extLst>
          </c:dPt>
          <c:dLbls>
            <c:dLbl>
              <c:idx val="0"/>
              <c:spPr>
                <a:noFill/>
                <a:ln>
                  <a:noFill/>
                </a:ln>
                <a:effectLst/>
              </c:spPr>
              <c:txPr>
                <a:bodyPr wrap="square" lIns="38100" tIns="19050" rIns="38100" bIns="19050" anchor="ctr">
                  <a:spAutoFit/>
                </a:bodyPr>
                <a:lstStyle/>
                <a:p>
                  <a:pPr>
                    <a:defRPr sz="1500" b="1" i="0" baseline="0"/>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0A24-4E26-879C-B6D7ABEAD9AA}"/>
                </c:ext>
              </c:extLst>
            </c:dLbl>
            <c:dLbl>
              <c:idx val="1"/>
              <c:spPr>
                <a:noFill/>
                <a:ln>
                  <a:noFill/>
                </a:ln>
                <a:effectLst/>
              </c:spPr>
              <c:txPr>
                <a:bodyPr wrap="square" lIns="38100" tIns="19050" rIns="38100" bIns="19050" anchor="ctr">
                  <a:spAutoFit/>
                </a:bodyPr>
                <a:lstStyle/>
                <a:p>
                  <a:pPr>
                    <a:defRPr sz="1500" b="1" i="0" baseline="0"/>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3-0A24-4E26-879C-B6D7ABEAD9AA}"/>
                </c:ext>
              </c:extLst>
            </c:dLbl>
            <c:dLbl>
              <c:idx val="2"/>
              <c:layout>
                <c:manualLayout>
                  <c:x val="1.9248821072861588E-2"/>
                  <c:y val="-3.8997847441649025E-2"/>
                </c:manualLayout>
              </c:layout>
              <c:spPr>
                <a:noFill/>
                <a:ln>
                  <a:noFill/>
                </a:ln>
                <a:effectLst/>
              </c:spPr>
              <c:txPr>
                <a:bodyPr wrap="square" lIns="38100" tIns="19050" rIns="38100" bIns="19050" anchor="ctr">
                  <a:spAutoFit/>
                </a:bodyPr>
                <a:lstStyle/>
                <a:p>
                  <a:pPr>
                    <a:defRPr sz="1500" b="1" i="0" baseline="0"/>
                  </a:pPr>
                  <a:endParaRPr lang="ru-RU"/>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A24-4E26-879C-B6D7ABEAD9AA}"/>
                </c:ext>
              </c:extLst>
            </c:dLbl>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Организации имеющие лицензии</c:v>
                </c:pt>
                <c:pt idx="1">
                  <c:v>Зарегистрированные организации</c:v>
                </c:pt>
                <c:pt idx="2">
                  <c:v>Постоянный надзор </c:v>
                </c:pt>
              </c:strCache>
            </c:strRef>
          </c:cat>
          <c:val>
            <c:numRef>
              <c:f>Лист1!$B$2:$B$4</c:f>
              <c:numCache>
                <c:formatCode>General</c:formatCode>
                <c:ptCount val="3"/>
                <c:pt idx="0">
                  <c:v>197</c:v>
                </c:pt>
                <c:pt idx="1">
                  <c:v>180</c:v>
                </c:pt>
                <c:pt idx="2">
                  <c:v>2</c:v>
                </c:pt>
              </c:numCache>
            </c:numRef>
          </c:val>
          <c:extLst>
            <c:ext xmlns:c16="http://schemas.microsoft.com/office/drawing/2014/chart" uri="{C3380CC4-5D6E-409C-BE32-E72D297353CC}">
              <c16:uniqueId val="{00000006-0A24-4E26-879C-B6D7ABEAD9AA}"/>
            </c:ext>
          </c:extLst>
        </c:ser>
        <c:dLbls>
          <c:showLegendKey val="0"/>
          <c:showVal val="0"/>
          <c:showCatName val="0"/>
          <c:showSerName val="0"/>
          <c:showPercent val="0"/>
          <c:showBubbleSize val="0"/>
          <c:showLeaderLines val="1"/>
        </c:dLbls>
      </c:pie3DChart>
      <c:spPr>
        <a:noFill/>
        <a:ln w="15136">
          <a:noFill/>
        </a:ln>
      </c:spPr>
    </c:plotArea>
    <c:legend>
      <c:legendPos val="b"/>
      <c:layout>
        <c:manualLayout>
          <c:xMode val="edge"/>
          <c:yMode val="edge"/>
          <c:x val="2.2578821385235683E-2"/>
          <c:y val="0.75058016380465131"/>
          <c:w val="0.89145057730873811"/>
          <c:h val="0.225396751334904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solidFill>
        <a:schemeClr val="accent1">
          <a:shade val="95000"/>
          <a:satMod val="105000"/>
        </a:schemeClr>
      </a:solidFill>
      <a:bevel/>
    </a:ln>
    <a:effectLst/>
  </c:spPr>
  <c:txPr>
    <a:bodyPr/>
    <a:lstStyle/>
    <a:p>
      <a:pPr>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Количество проверок</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38E-4DE1-B8DF-627A775D55BC}"/>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38E-4DE1-B8DF-627A775D55BC}"/>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038E-4DE1-B8DF-627A775D55BC}"/>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ru-RU"/>
                </a:p>
              </c:txPr>
              <c:dLblPos val="outEnd"/>
              <c:showLegendKey val="0"/>
              <c:showVal val="1"/>
              <c:showCatName val="1"/>
              <c:showSerName val="0"/>
              <c:showPercent val="0"/>
              <c:showBubbleSize val="0"/>
              <c:extLst>
                <c:ext xmlns:c16="http://schemas.microsoft.com/office/drawing/2014/chart" uri="{C3380CC4-5D6E-409C-BE32-E72D297353CC}">
                  <c16:uniqueId val="{00000001-038E-4DE1-B8DF-627A775D55BC}"/>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ru-RU"/>
                </a:p>
              </c:txPr>
              <c:dLblPos val="outEnd"/>
              <c:showLegendKey val="0"/>
              <c:showVal val="1"/>
              <c:showCatName val="1"/>
              <c:showSerName val="0"/>
              <c:showPercent val="0"/>
              <c:showBubbleSize val="0"/>
              <c:extLst>
                <c:ext xmlns:c16="http://schemas.microsoft.com/office/drawing/2014/chart" uri="{C3380CC4-5D6E-409C-BE32-E72D297353CC}">
                  <c16:uniqueId val="{00000003-038E-4DE1-B8DF-627A775D55BC}"/>
                </c:ext>
              </c:extLst>
            </c:dLbl>
            <c:dLbl>
              <c:idx val="2"/>
              <c:layout>
                <c:manualLayout>
                  <c:x val="-6.0961092422776413E-3"/>
                  <c:y val="-4.6052302361286671E-3"/>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3"/>
                      </a:solidFill>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7956756985085168"/>
                      <c:h val="0.21861027930902691"/>
                    </c:manualLayout>
                  </c15:layout>
                </c:ext>
                <c:ext xmlns:c16="http://schemas.microsoft.com/office/drawing/2014/chart" uri="{C3380CC4-5D6E-409C-BE32-E72D297353CC}">
                  <c16:uniqueId val="{00000002-038E-4DE1-B8DF-627A775D55BC}"/>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плановые проверки</c:v>
                </c:pt>
                <c:pt idx="1">
                  <c:v>постоянный надзор</c:v>
                </c:pt>
                <c:pt idx="2">
                  <c:v>внеплановые</c:v>
                </c:pt>
              </c:strCache>
            </c:strRef>
          </c:cat>
          <c:val>
            <c:numRef>
              <c:f>Лист1!$B$2:$B$4</c:f>
              <c:numCache>
                <c:formatCode>General</c:formatCode>
                <c:ptCount val="3"/>
                <c:pt idx="0">
                  <c:v>11</c:v>
                </c:pt>
                <c:pt idx="1">
                  <c:v>7</c:v>
                </c:pt>
                <c:pt idx="2">
                  <c:v>4</c:v>
                </c:pt>
              </c:numCache>
            </c:numRef>
          </c:val>
          <c:extLst>
            <c:ext xmlns:c16="http://schemas.microsoft.com/office/drawing/2014/chart" uri="{C3380CC4-5D6E-409C-BE32-E72D297353CC}">
              <c16:uniqueId val="{00000000-038E-4DE1-B8DF-627A775D55BC}"/>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42303412495612"/>
          <c:y val="4.4595771414270138E-2"/>
          <c:w val="0.48374673537155483"/>
          <c:h val="0.84648935192160846"/>
        </c:manualLayout>
      </c:layout>
      <c:barChart>
        <c:barDir val="bar"/>
        <c:grouping val="stacked"/>
        <c:varyColors val="0"/>
        <c:ser>
          <c:idx val="0"/>
          <c:order val="0"/>
          <c:tx>
            <c:strRef>
              <c:f>Лист1!$B$1</c:f>
              <c:strCache>
                <c:ptCount val="1"/>
                <c:pt idx="0">
                  <c:v>Ряд 1</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Лист1!$A$2:$A$6</c:f>
              <c:strCache>
                <c:ptCount val="5"/>
                <c:pt idx="0">
                  <c:v>Число организаций РВ и РАО</c:v>
                </c:pt>
                <c:pt idx="1">
                  <c:v>эксплуатация</c:v>
                </c:pt>
                <c:pt idx="2">
                  <c:v>обращение с ОРИ</c:v>
                </c:pt>
                <c:pt idx="3">
                  <c:v>обращение с РАО</c:v>
                </c:pt>
                <c:pt idx="4">
                  <c:v>использование РВ при НИР и ОКР</c:v>
                </c:pt>
              </c:strCache>
            </c:strRef>
          </c:cat>
          <c:val>
            <c:numRef>
              <c:f>Лист1!$B$2:$B$6</c:f>
              <c:numCache>
                <c:formatCode>General</c:formatCode>
                <c:ptCount val="5"/>
                <c:pt idx="0">
                  <c:v>271</c:v>
                </c:pt>
                <c:pt idx="1">
                  <c:v>260</c:v>
                </c:pt>
                <c:pt idx="2">
                  <c:v>21</c:v>
                </c:pt>
                <c:pt idx="3">
                  <c:v>14</c:v>
                </c:pt>
                <c:pt idx="4">
                  <c:v>1</c:v>
                </c:pt>
              </c:numCache>
            </c:numRef>
          </c:val>
          <c:extLst>
            <c:ext xmlns:c16="http://schemas.microsoft.com/office/drawing/2014/chart" uri="{C3380CC4-5D6E-409C-BE32-E72D297353CC}">
              <c16:uniqueId val="{00000000-CE8C-4C66-97BB-A2EEFF8F6F77}"/>
            </c:ext>
          </c:extLst>
        </c:ser>
        <c:dLbls>
          <c:dLblPos val="inEnd"/>
          <c:showLegendKey val="0"/>
          <c:showVal val="1"/>
          <c:showCatName val="0"/>
          <c:showSerName val="0"/>
          <c:showPercent val="0"/>
          <c:showBubbleSize val="0"/>
        </c:dLbls>
        <c:gapWidth val="150"/>
        <c:overlap val="100"/>
        <c:axId val="121259520"/>
        <c:axId val="121261056"/>
      </c:barChart>
      <c:catAx>
        <c:axId val="121259520"/>
        <c:scaling>
          <c:orientation val="minMax"/>
        </c:scaling>
        <c:delete val="0"/>
        <c:axPos val="l"/>
        <c:numFmt formatCode="General" sourceLinked="1"/>
        <c:majorTickMark val="none"/>
        <c:minorTickMark val="none"/>
        <c:tickLblPos val="nextTo"/>
        <c:spPr>
          <a:noFill/>
          <a:ln w="8606" cap="flat" cmpd="sng" algn="ctr">
            <a:solidFill>
              <a:schemeClr val="tx1">
                <a:lumMod val="15000"/>
                <a:lumOff val="85000"/>
              </a:schemeClr>
            </a:solidFill>
            <a:round/>
          </a:ln>
          <a:effectLst/>
        </c:spPr>
        <c:txPr>
          <a:bodyPr rot="-60000000" spcFirstLastPara="1" vertOverflow="ellipsis" vert="horz" wrap="square" anchor="ctr" anchorCtr="1"/>
          <a:lstStyle/>
          <a:p>
            <a:pPr>
              <a:defRPr sz="1082" b="0" i="0" u="none" strike="noStrike" kern="1200" baseline="0">
                <a:solidFill>
                  <a:schemeClr val="tx1">
                    <a:lumMod val="65000"/>
                    <a:lumOff val="35000"/>
                  </a:schemeClr>
                </a:solidFill>
                <a:latin typeface="+mn-lt"/>
                <a:ea typeface="+mn-ea"/>
                <a:cs typeface="+mn-cs"/>
              </a:defRPr>
            </a:pPr>
            <a:endParaRPr lang="ru-RU"/>
          </a:p>
        </c:txPr>
        <c:crossAx val="121261056"/>
        <c:crosses val="autoZero"/>
        <c:auto val="1"/>
        <c:lblAlgn val="ctr"/>
        <c:lblOffset val="100"/>
        <c:noMultiLvlLbl val="0"/>
      </c:catAx>
      <c:valAx>
        <c:axId val="121261056"/>
        <c:scaling>
          <c:orientation val="minMax"/>
        </c:scaling>
        <c:delete val="0"/>
        <c:axPos val="b"/>
        <c:majorGridlines>
          <c:spPr>
            <a:ln w="8606"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82" b="0" i="0" u="none" strike="noStrike" kern="1200" baseline="0">
                <a:solidFill>
                  <a:schemeClr val="tx1">
                    <a:lumMod val="65000"/>
                    <a:lumOff val="35000"/>
                  </a:schemeClr>
                </a:solidFill>
                <a:latin typeface="+mn-lt"/>
                <a:ea typeface="+mn-ea"/>
                <a:cs typeface="+mn-cs"/>
              </a:defRPr>
            </a:pPr>
            <a:endParaRPr lang="ru-RU"/>
          </a:p>
        </c:txPr>
        <c:crossAx val="121259520"/>
        <c:crosses val="autoZero"/>
        <c:crossBetween val="between"/>
      </c:valAx>
      <c:spPr>
        <a:noFill/>
        <a:ln w="22950">
          <a:noFill/>
        </a:ln>
      </c:spPr>
    </c:plotArea>
    <c:plotVisOnly val="1"/>
    <c:dispBlanksAs val="gap"/>
    <c:showDLblsOverMax val="0"/>
  </c:chart>
  <c:spPr>
    <a:noFill/>
    <a:ln>
      <a:solidFill>
        <a:srgbClr val="00B050"/>
      </a:solidFill>
    </a:ln>
    <a:effectLst/>
  </c:spPr>
  <c:txPr>
    <a:bodyPr/>
    <a:lstStyle/>
    <a:p>
      <a:pPr>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ru-RU" sz="1400" dirty="0" smtClean="0"/>
              <a:t>Статистика административных  правонарушений</a:t>
            </a:r>
            <a:endParaRPr lang="ru-RU" sz="1400" dirty="0"/>
          </a:p>
        </c:rich>
      </c:tx>
      <c:layout>
        <c:manualLayout>
          <c:xMode val="edge"/>
          <c:yMode val="edge"/>
          <c:x val="0.10640120218772528"/>
          <c:y val="4.686464648823476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8.1037286781886889E-2"/>
          <c:y val="0.14844504788078153"/>
          <c:w val="0.8996034638078535"/>
          <c:h val="0.70459642405760958"/>
        </c:manualLayout>
      </c:layout>
      <c:barChart>
        <c:barDir val="bar"/>
        <c:grouping val="clustered"/>
        <c:varyColors val="0"/>
        <c:ser>
          <c:idx val="0"/>
          <c:order val="0"/>
          <c:tx>
            <c:strRef>
              <c:f>Лист1!$B$1</c:f>
              <c:strCache>
                <c:ptCount val="1"/>
                <c:pt idx="0">
                  <c:v>количество выданных протоколов</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5</c:v>
                </c:pt>
                <c:pt idx="1">
                  <c:v>5</c:v>
                </c:pt>
                <c:pt idx="2">
                  <c:v>6</c:v>
                </c:pt>
                <c:pt idx="3">
                  <c:v>6</c:v>
                </c:pt>
                <c:pt idx="4">
                  <c:v>6</c:v>
                </c:pt>
                <c:pt idx="5">
                  <c:v>3</c:v>
                </c:pt>
              </c:numCache>
            </c:numRef>
          </c:val>
          <c:extLst>
            <c:ext xmlns:c16="http://schemas.microsoft.com/office/drawing/2014/chart" uri="{C3380CC4-5D6E-409C-BE32-E72D297353CC}">
              <c16:uniqueId val="{00000000-EFEB-4D08-A21B-DB7F62C6831A}"/>
            </c:ext>
          </c:extLst>
        </c:ser>
        <c:ser>
          <c:idx val="1"/>
          <c:order val="1"/>
          <c:tx>
            <c:strRef>
              <c:f>Лист1!$C$1</c:f>
              <c:strCache>
                <c:ptCount val="1"/>
                <c:pt idx="0">
                  <c:v>количество административных наказаний</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Лист1!$A$2:$A$7</c:f>
              <c:numCache>
                <c:formatCode>General</c:formatCode>
                <c:ptCount val="6"/>
                <c:pt idx="0">
                  <c:v>2017</c:v>
                </c:pt>
                <c:pt idx="1">
                  <c:v>2018</c:v>
                </c:pt>
                <c:pt idx="2">
                  <c:v>2019</c:v>
                </c:pt>
                <c:pt idx="3">
                  <c:v>2020</c:v>
                </c:pt>
                <c:pt idx="4">
                  <c:v>2021</c:v>
                </c:pt>
                <c:pt idx="5">
                  <c:v>2022</c:v>
                </c:pt>
              </c:numCache>
            </c:numRef>
          </c:cat>
          <c:val>
            <c:numRef>
              <c:f>Лист1!$C$2:$C$7</c:f>
              <c:numCache>
                <c:formatCode>General</c:formatCode>
                <c:ptCount val="6"/>
                <c:pt idx="0">
                  <c:v>4</c:v>
                </c:pt>
                <c:pt idx="1">
                  <c:v>4</c:v>
                </c:pt>
                <c:pt idx="2">
                  <c:v>5</c:v>
                </c:pt>
                <c:pt idx="3">
                  <c:v>4</c:v>
                </c:pt>
                <c:pt idx="4">
                  <c:v>6</c:v>
                </c:pt>
                <c:pt idx="5">
                  <c:v>2</c:v>
                </c:pt>
              </c:numCache>
            </c:numRef>
          </c:val>
          <c:extLst>
            <c:ext xmlns:c16="http://schemas.microsoft.com/office/drawing/2014/chart" uri="{C3380CC4-5D6E-409C-BE32-E72D297353CC}">
              <c16:uniqueId val="{00000001-EFEB-4D08-A21B-DB7F62C6831A}"/>
            </c:ext>
          </c:extLst>
        </c:ser>
        <c:dLbls>
          <c:dLblPos val="inEnd"/>
          <c:showLegendKey val="0"/>
          <c:showVal val="1"/>
          <c:showCatName val="0"/>
          <c:showSerName val="0"/>
          <c:showPercent val="0"/>
          <c:showBubbleSize val="0"/>
        </c:dLbls>
        <c:gapWidth val="115"/>
        <c:overlap val="-20"/>
        <c:axId val="106224640"/>
        <c:axId val="106509056"/>
      </c:barChart>
      <c:catAx>
        <c:axId val="10622464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06509056"/>
        <c:crosses val="autoZero"/>
        <c:auto val="1"/>
        <c:lblAlgn val="ctr"/>
        <c:lblOffset val="100"/>
        <c:noMultiLvlLbl val="0"/>
      </c:catAx>
      <c:valAx>
        <c:axId val="10650905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6224640"/>
        <c:crosses val="autoZero"/>
        <c:crossBetween val="between"/>
      </c:valAx>
      <c:spPr>
        <a:noFill/>
        <a:ln>
          <a:noFill/>
        </a:ln>
        <a:effectLst/>
      </c:spPr>
    </c:plotArea>
    <c:legend>
      <c:legendPos val="b"/>
      <c:layout>
        <c:manualLayout>
          <c:xMode val="edge"/>
          <c:yMode val="edge"/>
          <c:x val="4.0321181812500669E-2"/>
          <c:y val="0.87356792661557336"/>
          <c:w val="0.9"/>
          <c:h val="0.126432073384426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Лист1!$B$1</c:f>
              <c:strCache>
                <c:ptCount val="1"/>
                <c:pt idx="0">
                  <c:v>Юр.лица</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Лист1!$A$2:$A$9</c:f>
              <c:numCache>
                <c:formatCode>General</c:formatCode>
                <c:ptCount val="8"/>
                <c:pt idx="0">
                  <c:v>2015</c:v>
                </c:pt>
                <c:pt idx="1">
                  <c:v>2016</c:v>
                </c:pt>
                <c:pt idx="2">
                  <c:v>2017</c:v>
                </c:pt>
                <c:pt idx="3">
                  <c:v>2018</c:v>
                </c:pt>
                <c:pt idx="4">
                  <c:v>2019</c:v>
                </c:pt>
                <c:pt idx="5">
                  <c:v>2020</c:v>
                </c:pt>
                <c:pt idx="6">
                  <c:v>2021</c:v>
                </c:pt>
                <c:pt idx="7">
                  <c:v>2022</c:v>
                </c:pt>
              </c:numCache>
            </c:numRef>
          </c:cat>
          <c:val>
            <c:numRef>
              <c:f>Лист1!$B$2:$B$9</c:f>
              <c:numCache>
                <c:formatCode>General</c:formatCode>
                <c:ptCount val="8"/>
                <c:pt idx="0">
                  <c:v>925</c:v>
                </c:pt>
                <c:pt idx="1">
                  <c:v>0</c:v>
                </c:pt>
                <c:pt idx="2">
                  <c:v>400</c:v>
                </c:pt>
                <c:pt idx="3">
                  <c:v>200</c:v>
                </c:pt>
                <c:pt idx="4">
                  <c:v>440</c:v>
                </c:pt>
                <c:pt idx="5">
                  <c:v>140</c:v>
                </c:pt>
                <c:pt idx="6">
                  <c:v>1360</c:v>
                </c:pt>
                <c:pt idx="7">
                  <c:v>430</c:v>
                </c:pt>
              </c:numCache>
            </c:numRef>
          </c:val>
          <c:extLst>
            <c:ext xmlns:c16="http://schemas.microsoft.com/office/drawing/2014/chart" uri="{C3380CC4-5D6E-409C-BE32-E72D297353CC}">
              <c16:uniqueId val="{00000000-E8C1-41E6-B641-9FB7BC1FDB0E}"/>
            </c:ext>
          </c:extLst>
        </c:ser>
        <c:ser>
          <c:idx val="1"/>
          <c:order val="1"/>
          <c:tx>
            <c:strRef>
              <c:f>Лист1!$C$1</c:f>
              <c:strCache>
                <c:ptCount val="1"/>
                <c:pt idx="0">
                  <c:v>Должностное лицо</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Лист1!$A$2:$A$9</c:f>
              <c:numCache>
                <c:formatCode>General</c:formatCode>
                <c:ptCount val="8"/>
                <c:pt idx="0">
                  <c:v>2015</c:v>
                </c:pt>
                <c:pt idx="1">
                  <c:v>2016</c:v>
                </c:pt>
                <c:pt idx="2">
                  <c:v>2017</c:v>
                </c:pt>
                <c:pt idx="3">
                  <c:v>2018</c:v>
                </c:pt>
                <c:pt idx="4">
                  <c:v>2019</c:v>
                </c:pt>
                <c:pt idx="5">
                  <c:v>2020</c:v>
                </c:pt>
                <c:pt idx="6">
                  <c:v>2021</c:v>
                </c:pt>
                <c:pt idx="7">
                  <c:v>2022</c:v>
                </c:pt>
              </c:numCache>
            </c:numRef>
          </c:cat>
          <c:val>
            <c:numRef>
              <c:f>Лист1!$C$2:$C$9</c:f>
              <c:numCache>
                <c:formatCode>General</c:formatCode>
                <c:ptCount val="8"/>
                <c:pt idx="0">
                  <c:v>80</c:v>
                </c:pt>
                <c:pt idx="1">
                  <c:v>90</c:v>
                </c:pt>
                <c:pt idx="2">
                  <c:v>110</c:v>
                </c:pt>
                <c:pt idx="3">
                  <c:v>50</c:v>
                </c:pt>
                <c:pt idx="4">
                  <c:v>20</c:v>
                </c:pt>
                <c:pt idx="5">
                  <c:v>20</c:v>
                </c:pt>
              </c:numCache>
            </c:numRef>
          </c:val>
          <c:extLst>
            <c:ext xmlns:c16="http://schemas.microsoft.com/office/drawing/2014/chart" uri="{C3380CC4-5D6E-409C-BE32-E72D297353CC}">
              <c16:uniqueId val="{00000001-E8C1-41E6-B641-9FB7BC1FDB0E}"/>
            </c:ext>
          </c:extLst>
        </c:ser>
        <c:dLbls>
          <c:showLegendKey val="0"/>
          <c:showVal val="1"/>
          <c:showCatName val="0"/>
          <c:showSerName val="0"/>
          <c:showPercent val="0"/>
          <c:showBubbleSize val="0"/>
        </c:dLbls>
        <c:gapWidth val="150"/>
        <c:shape val="cylinder"/>
        <c:axId val="155864448"/>
        <c:axId val="155870336"/>
        <c:axId val="0"/>
      </c:bar3DChart>
      <c:catAx>
        <c:axId val="15586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5870336"/>
        <c:crosses val="autoZero"/>
        <c:auto val="1"/>
        <c:lblAlgn val="ctr"/>
        <c:lblOffset val="100"/>
        <c:noMultiLvlLbl val="0"/>
      </c:catAx>
      <c:valAx>
        <c:axId val="155870336"/>
        <c:scaling>
          <c:orientation val="minMax"/>
          <c:max val="10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864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ru-RU" sz="1200" dirty="0" smtClean="0"/>
              <a:t>Динамика и статистика применения предостережений</a:t>
            </a:r>
            <a:endParaRPr lang="ru-RU" sz="1200" dirty="0"/>
          </a:p>
        </c:rich>
      </c:tx>
      <c:layout>
        <c:manualLayout>
          <c:xMode val="edge"/>
          <c:yMode val="edge"/>
          <c:x val="0.15640888614390003"/>
          <c:y val="6.7194771717667672E-3"/>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1917146071608808"/>
          <c:y val="0.14679412156856936"/>
          <c:w val="0.85509092385697227"/>
          <c:h val="0.69390876748915886"/>
        </c:manualLayout>
      </c:layout>
      <c:barChart>
        <c:barDir val="bar"/>
        <c:grouping val="clustered"/>
        <c:varyColors val="0"/>
        <c:ser>
          <c:idx val="0"/>
          <c:order val="0"/>
          <c:tx>
            <c:strRef>
              <c:f>Лист1!$B$1</c:f>
              <c:strCache>
                <c:ptCount val="1"/>
                <c:pt idx="0">
                  <c:v>Столбец1</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5875">
              <a:solidFill>
                <a:schemeClr val="dk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4</c:v>
                </c:pt>
                <c:pt idx="1">
                  <c:v>5</c:v>
                </c:pt>
                <c:pt idx="2">
                  <c:v>2</c:v>
                </c:pt>
                <c:pt idx="3">
                  <c:v>5</c:v>
                </c:pt>
                <c:pt idx="4">
                  <c:v>6</c:v>
                </c:pt>
                <c:pt idx="5">
                  <c:v>4</c:v>
                </c:pt>
              </c:numCache>
            </c:numRef>
          </c:val>
          <c:extLst>
            <c:ext xmlns:c16="http://schemas.microsoft.com/office/drawing/2014/chart" uri="{C3380CC4-5D6E-409C-BE32-E72D297353CC}">
              <c16:uniqueId val="{00000000-6349-4E42-869D-E424CDCB92ED}"/>
            </c:ext>
          </c:extLst>
        </c:ser>
        <c:ser>
          <c:idx val="1"/>
          <c:order val="1"/>
          <c:tx>
            <c:strRef>
              <c:f>Лист1!$C$1</c:f>
              <c:strCache>
                <c:ptCount val="1"/>
                <c:pt idx="0">
                  <c:v>Столбец2</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Лист1!$A$2:$A$7</c:f>
              <c:numCache>
                <c:formatCode>General</c:formatCode>
                <c:ptCount val="6"/>
                <c:pt idx="0">
                  <c:v>2017</c:v>
                </c:pt>
                <c:pt idx="1">
                  <c:v>2018</c:v>
                </c:pt>
                <c:pt idx="2">
                  <c:v>2019</c:v>
                </c:pt>
                <c:pt idx="3">
                  <c:v>2020</c:v>
                </c:pt>
                <c:pt idx="4">
                  <c:v>2021</c:v>
                </c:pt>
                <c:pt idx="5">
                  <c:v>2022</c:v>
                </c:pt>
              </c:numCache>
            </c:numRef>
          </c:cat>
          <c:val>
            <c:numRef>
              <c:f>Лист1!$C$2:$C$7</c:f>
              <c:numCache>
                <c:formatCode>General</c:formatCode>
                <c:ptCount val="6"/>
              </c:numCache>
            </c:numRef>
          </c:val>
          <c:extLst>
            <c:ext xmlns:c16="http://schemas.microsoft.com/office/drawing/2014/chart" uri="{C3380CC4-5D6E-409C-BE32-E72D297353CC}">
              <c16:uniqueId val="{00000001-6349-4E42-869D-E424CDCB92ED}"/>
            </c:ext>
          </c:extLst>
        </c:ser>
        <c:ser>
          <c:idx val="2"/>
          <c:order val="2"/>
          <c:tx>
            <c:strRef>
              <c:f>Лист1!$D$1</c:f>
              <c:strCache>
                <c:ptCount val="1"/>
                <c:pt idx="0">
                  <c:v>Столбец4</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Лист1!$A$2:$A$7</c:f>
              <c:numCache>
                <c:formatCode>General</c:formatCode>
                <c:ptCount val="6"/>
                <c:pt idx="0">
                  <c:v>2017</c:v>
                </c:pt>
                <c:pt idx="1">
                  <c:v>2018</c:v>
                </c:pt>
                <c:pt idx="2">
                  <c:v>2019</c:v>
                </c:pt>
                <c:pt idx="3">
                  <c:v>2020</c:v>
                </c:pt>
                <c:pt idx="4">
                  <c:v>2021</c:v>
                </c:pt>
                <c:pt idx="5">
                  <c:v>2022</c:v>
                </c:pt>
              </c:numCache>
            </c:numRef>
          </c:cat>
          <c:val>
            <c:numRef>
              <c:f>Лист1!$D$2:$D$7</c:f>
              <c:numCache>
                <c:formatCode>General</c:formatCode>
                <c:ptCount val="6"/>
              </c:numCache>
            </c:numRef>
          </c:val>
          <c:extLst>
            <c:ext xmlns:c16="http://schemas.microsoft.com/office/drawing/2014/chart" uri="{C3380CC4-5D6E-409C-BE32-E72D297353CC}">
              <c16:uniqueId val="{00000002-6349-4E42-869D-E424CDCB92ED}"/>
            </c:ext>
          </c:extLst>
        </c:ser>
        <c:ser>
          <c:idx val="3"/>
          <c:order val="3"/>
          <c:tx>
            <c:strRef>
              <c:f>Лист1!$E$1</c:f>
              <c:strCache>
                <c:ptCount val="1"/>
                <c:pt idx="0">
                  <c:v>Столбец3</c:v>
                </c:pt>
              </c:strCache>
            </c:strRef>
          </c:tx>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Лист1!$A$2:$A$7</c:f>
              <c:numCache>
                <c:formatCode>General</c:formatCode>
                <c:ptCount val="6"/>
                <c:pt idx="0">
                  <c:v>2017</c:v>
                </c:pt>
                <c:pt idx="1">
                  <c:v>2018</c:v>
                </c:pt>
                <c:pt idx="2">
                  <c:v>2019</c:v>
                </c:pt>
                <c:pt idx="3">
                  <c:v>2020</c:v>
                </c:pt>
                <c:pt idx="4">
                  <c:v>2021</c:v>
                </c:pt>
                <c:pt idx="5">
                  <c:v>2022</c:v>
                </c:pt>
              </c:numCache>
            </c:numRef>
          </c:cat>
          <c:val>
            <c:numRef>
              <c:f>Лист1!$E$2:$E$7</c:f>
              <c:numCache>
                <c:formatCode>General</c:formatCode>
                <c:ptCount val="6"/>
              </c:numCache>
            </c:numRef>
          </c:val>
          <c:extLst>
            <c:ext xmlns:c16="http://schemas.microsoft.com/office/drawing/2014/chart" uri="{C3380CC4-5D6E-409C-BE32-E72D297353CC}">
              <c16:uniqueId val="{00000003-6349-4E42-869D-E424CDCB92ED}"/>
            </c:ext>
          </c:extLst>
        </c:ser>
        <c:dLbls>
          <c:dLblPos val="outEnd"/>
          <c:showLegendKey val="0"/>
          <c:showVal val="1"/>
          <c:showCatName val="0"/>
          <c:showSerName val="0"/>
          <c:showPercent val="0"/>
          <c:showBubbleSize val="0"/>
        </c:dLbls>
        <c:gapWidth val="56"/>
        <c:overlap val="100"/>
        <c:axId val="155975040"/>
        <c:axId val="156009600"/>
      </c:barChart>
      <c:catAx>
        <c:axId val="15597504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C00000"/>
                </a:solidFill>
                <a:latin typeface="+mn-lt"/>
                <a:ea typeface="+mn-ea"/>
                <a:cs typeface="+mn-cs"/>
              </a:defRPr>
            </a:pPr>
            <a:endParaRPr lang="ru-RU"/>
          </a:p>
        </c:txPr>
        <c:crossAx val="156009600"/>
        <c:crosses val="autoZero"/>
        <c:auto val="1"/>
        <c:lblAlgn val="ctr"/>
        <c:lblOffset val="100"/>
        <c:noMultiLvlLbl val="0"/>
      </c:catAx>
      <c:valAx>
        <c:axId val="156009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ru-RU"/>
          </a:p>
        </c:txPr>
        <c:crossAx val="155975040"/>
        <c:crosses val="autoZero"/>
        <c:crossBetween val="between"/>
        <c:majorUnit val="1"/>
      </c:valAx>
      <c:spPr>
        <a:noFill/>
        <a:ln>
          <a:noFill/>
        </a:ln>
        <a:effectLst/>
      </c:spPr>
    </c:plotArea>
    <c:plotVisOnly val="1"/>
    <c:dispBlanksAs val="gap"/>
    <c:showDLblsOverMax val="0"/>
  </c:chart>
  <c:spPr>
    <a:noFill/>
    <a:ln>
      <a:solidFill>
        <a:schemeClr val="dk1">
          <a:alpha val="99000"/>
        </a:schemeClr>
      </a:solid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3161795134765553E-2"/>
          <c:y val="0.10364228830470169"/>
          <c:w val="0.9040253602312921"/>
          <c:h val="0.66958813706427123"/>
        </c:manualLayout>
      </c:layout>
      <c:bar3DChart>
        <c:barDir val="col"/>
        <c:grouping val="stacked"/>
        <c:varyColors val="0"/>
        <c:ser>
          <c:idx val="0"/>
          <c:order val="0"/>
          <c:tx>
            <c:strRef>
              <c:f>Лист1!$B$1</c:f>
              <c:strCache>
                <c:ptCount val="1"/>
                <c:pt idx="0">
                  <c:v>Дефект.</c:v>
                </c:pt>
              </c:strCache>
            </c:strRef>
          </c:tx>
          <c:spPr>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7"/>
              <c:layout>
                <c:manualLayout>
                  <c:x val="7.7902362944287295E-3"/>
                  <c:y val="-0.100782486067185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D5-4EB5-A11C-805C5B9A10C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Лист1!$B$2:$B$12</c:f>
              <c:numCache>
                <c:formatCode>General</c:formatCode>
                <c:ptCount val="11"/>
                <c:pt idx="0">
                  <c:v>2</c:v>
                </c:pt>
                <c:pt idx="1">
                  <c:v>1</c:v>
                </c:pt>
                <c:pt idx="2">
                  <c:v>1</c:v>
                </c:pt>
                <c:pt idx="3">
                  <c:v>1</c:v>
                </c:pt>
              </c:numCache>
            </c:numRef>
          </c:val>
          <c:extLst>
            <c:ext xmlns:c16="http://schemas.microsoft.com/office/drawing/2014/chart" uri="{C3380CC4-5D6E-409C-BE32-E72D297353CC}">
              <c16:uniqueId val="{00000001-1FD5-4EB5-A11C-805C5B9A10C1}"/>
            </c:ext>
          </c:extLst>
        </c:ser>
        <c:ser>
          <c:idx val="1"/>
          <c:order val="1"/>
          <c:tx>
            <c:strRef>
              <c:f>Лист1!$C$1</c:f>
              <c:strCache>
                <c:ptCount val="1"/>
                <c:pt idx="0">
                  <c:v>РИП</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Лист1!$C$2:$C$12</c:f>
              <c:numCache>
                <c:formatCode>General</c:formatCode>
                <c:ptCount val="11"/>
                <c:pt idx="1">
                  <c:v>1</c:v>
                </c:pt>
                <c:pt idx="2">
                  <c:v>1</c:v>
                </c:pt>
                <c:pt idx="8">
                  <c:v>1</c:v>
                </c:pt>
                <c:pt idx="9">
                  <c:v>1</c:v>
                </c:pt>
              </c:numCache>
            </c:numRef>
          </c:val>
          <c:extLst>
            <c:ext xmlns:c16="http://schemas.microsoft.com/office/drawing/2014/chart" uri="{C3380CC4-5D6E-409C-BE32-E72D297353CC}">
              <c16:uniqueId val="{00000002-1FD5-4EB5-A11C-805C5B9A10C1}"/>
            </c:ext>
          </c:extLst>
        </c:ser>
        <c:ser>
          <c:idx val="2"/>
          <c:order val="2"/>
          <c:tx>
            <c:strRef>
              <c:f>Лист1!$D$1</c:f>
              <c:strCache>
                <c:ptCount val="1"/>
                <c:pt idx="0">
                  <c:v>Мед</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Лист1!$D$2:$D$12</c:f>
              <c:numCache>
                <c:formatCode>General</c:formatCode>
                <c:ptCount val="11"/>
                <c:pt idx="3">
                  <c:v>1</c:v>
                </c:pt>
                <c:pt idx="4">
                  <c:v>1</c:v>
                </c:pt>
                <c:pt idx="5">
                  <c:v>1</c:v>
                </c:pt>
                <c:pt idx="6">
                  <c:v>1</c:v>
                </c:pt>
                <c:pt idx="8">
                  <c:v>1</c:v>
                </c:pt>
                <c:pt idx="9">
                  <c:v>1</c:v>
                </c:pt>
              </c:numCache>
            </c:numRef>
          </c:val>
          <c:extLst>
            <c:ext xmlns:c16="http://schemas.microsoft.com/office/drawing/2014/chart" uri="{C3380CC4-5D6E-409C-BE32-E72D297353CC}">
              <c16:uniqueId val="{00000003-1FD5-4EB5-A11C-805C5B9A10C1}"/>
            </c:ext>
          </c:extLst>
        </c:ser>
        <c:ser>
          <c:idx val="3"/>
          <c:order val="3"/>
          <c:tx>
            <c:strRef>
              <c:f>Лист1!$E$1</c:f>
              <c:strCache>
                <c:ptCount val="1"/>
                <c:pt idx="0">
                  <c:v>Геофиз.</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solidFill>
                  <a:schemeClr val="accent1"/>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Лист1!$E$2:$E$12</c:f>
              <c:numCache>
                <c:formatCode>General</c:formatCode>
                <c:ptCount val="11"/>
                <c:pt idx="0">
                  <c:v>1</c:v>
                </c:pt>
                <c:pt idx="1">
                  <c:v>1</c:v>
                </c:pt>
                <c:pt idx="2">
                  <c:v>1</c:v>
                </c:pt>
                <c:pt idx="3">
                  <c:v>3</c:v>
                </c:pt>
                <c:pt idx="4">
                  <c:v>3</c:v>
                </c:pt>
                <c:pt idx="5">
                  <c:v>1</c:v>
                </c:pt>
                <c:pt idx="6">
                  <c:v>3</c:v>
                </c:pt>
                <c:pt idx="7">
                  <c:v>2</c:v>
                </c:pt>
                <c:pt idx="8">
                  <c:v>8</c:v>
                </c:pt>
                <c:pt idx="9">
                  <c:v>2</c:v>
                </c:pt>
                <c:pt idx="10">
                  <c:v>2</c:v>
                </c:pt>
              </c:numCache>
            </c:numRef>
          </c:val>
          <c:extLst>
            <c:ext xmlns:c16="http://schemas.microsoft.com/office/drawing/2014/chart" uri="{C3380CC4-5D6E-409C-BE32-E72D297353CC}">
              <c16:uniqueId val="{00000004-1FD5-4EB5-A11C-805C5B9A10C1}"/>
            </c:ext>
          </c:extLst>
        </c:ser>
        <c:ser>
          <c:idx val="4"/>
          <c:order val="4"/>
          <c:tx>
            <c:strRef>
              <c:f>Лист1!$F$1</c:f>
              <c:strCache>
                <c:ptCount val="1"/>
                <c:pt idx="0">
                  <c:v>Эксплуатация РИ</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Лист1!$F$2:$F$12</c:f>
              <c:numCache>
                <c:formatCode>General</c:formatCode>
                <c:ptCount val="11"/>
                <c:pt idx="5">
                  <c:v>1</c:v>
                </c:pt>
                <c:pt idx="6">
                  <c:v>1</c:v>
                </c:pt>
                <c:pt idx="9">
                  <c:v>1</c:v>
                </c:pt>
              </c:numCache>
            </c:numRef>
          </c:val>
          <c:extLst>
            <c:ext xmlns:c16="http://schemas.microsoft.com/office/drawing/2014/chart" uri="{C3380CC4-5D6E-409C-BE32-E72D297353CC}">
              <c16:uniqueId val="{00000005-1FD5-4EB5-A11C-805C5B9A10C1}"/>
            </c:ext>
          </c:extLst>
        </c:ser>
        <c:dLbls>
          <c:showLegendKey val="0"/>
          <c:showVal val="1"/>
          <c:showCatName val="0"/>
          <c:showSerName val="0"/>
          <c:showPercent val="0"/>
          <c:showBubbleSize val="0"/>
        </c:dLbls>
        <c:gapWidth val="150"/>
        <c:shape val="cylinder"/>
        <c:axId val="156563712"/>
        <c:axId val="162418688"/>
        <c:axId val="0"/>
      </c:bar3DChart>
      <c:catAx>
        <c:axId val="156563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2418688"/>
        <c:crosses val="autoZero"/>
        <c:auto val="1"/>
        <c:lblAlgn val="ctr"/>
        <c:lblOffset val="100"/>
        <c:noMultiLvlLbl val="0"/>
      </c:catAx>
      <c:valAx>
        <c:axId val="16241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6563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Лист1!$B$1</c:f>
              <c:strCache>
                <c:ptCount val="1"/>
                <c:pt idx="0">
                  <c:v>Дефектоскопия</c:v>
                </c:pt>
              </c:strCache>
            </c:strRef>
          </c:tx>
          <c:spPr>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Лист1!$A$2:$A$12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Лист1!$B$2:$B$12</c:f>
              <c:numCache>
                <c:formatCode>General</c:formatCode>
                <c:ptCount val="11"/>
                <c:pt idx="0">
                  <c:v>2</c:v>
                </c:pt>
                <c:pt idx="1">
                  <c:v>1</c:v>
                </c:pt>
                <c:pt idx="2">
                  <c:v>1</c:v>
                </c:pt>
                <c:pt idx="3">
                  <c:v>1</c:v>
                </c:pt>
              </c:numCache>
            </c:numRef>
          </c:val>
          <c:shape val="cylinder"/>
          <c:extLst>
            <c:ext xmlns:c16="http://schemas.microsoft.com/office/drawing/2014/chart" uri="{C3380CC4-5D6E-409C-BE32-E72D297353CC}">
              <c16:uniqueId val="{00000000-424D-423F-8BFC-27835EADB06E}"/>
            </c:ext>
          </c:extLst>
        </c:ser>
        <c:ser>
          <c:idx val="1"/>
          <c:order val="1"/>
          <c:tx>
            <c:strRef>
              <c:f>Лист1!$C$1</c:f>
              <c:strCache>
                <c:ptCount val="1"/>
                <c:pt idx="0">
                  <c:v>РИП</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Лист1!$A$2:$A$12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Лист1!$C$2:$C$12</c:f>
              <c:numCache>
                <c:formatCode>General</c:formatCode>
                <c:ptCount val="11"/>
                <c:pt idx="1">
                  <c:v>1</c:v>
                </c:pt>
                <c:pt idx="2">
                  <c:v>1</c:v>
                </c:pt>
                <c:pt idx="8">
                  <c:v>1</c:v>
                </c:pt>
                <c:pt idx="9">
                  <c:v>1</c:v>
                </c:pt>
              </c:numCache>
            </c:numRef>
          </c:val>
          <c:shape val="cylinder"/>
          <c:extLst>
            <c:ext xmlns:c16="http://schemas.microsoft.com/office/drawing/2014/chart" uri="{C3380CC4-5D6E-409C-BE32-E72D297353CC}">
              <c16:uniqueId val="{00000001-424D-423F-8BFC-27835EADB06E}"/>
            </c:ext>
          </c:extLst>
        </c:ser>
        <c:ser>
          <c:idx val="2"/>
          <c:order val="2"/>
          <c:tx>
            <c:strRef>
              <c:f>Лист1!$D$1</c:f>
              <c:strCache>
                <c:ptCount val="1"/>
                <c:pt idx="0">
                  <c:v>Мед</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Лист1!$A$2:$A$12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Лист1!$D$2:$D$12</c:f>
              <c:numCache>
                <c:formatCode>General</c:formatCode>
                <c:ptCount val="11"/>
                <c:pt idx="3">
                  <c:v>1</c:v>
                </c:pt>
                <c:pt idx="4">
                  <c:v>1</c:v>
                </c:pt>
                <c:pt idx="5">
                  <c:v>1</c:v>
                </c:pt>
                <c:pt idx="6">
                  <c:v>1</c:v>
                </c:pt>
                <c:pt idx="8">
                  <c:v>1</c:v>
                </c:pt>
                <c:pt idx="9">
                  <c:v>1</c:v>
                </c:pt>
              </c:numCache>
            </c:numRef>
          </c:val>
          <c:shape val="cylinder"/>
          <c:extLst>
            <c:ext xmlns:c16="http://schemas.microsoft.com/office/drawing/2014/chart" uri="{C3380CC4-5D6E-409C-BE32-E72D297353CC}">
              <c16:uniqueId val="{00000002-424D-423F-8BFC-27835EADB06E}"/>
            </c:ext>
          </c:extLst>
        </c:ser>
        <c:ser>
          <c:idx val="3"/>
          <c:order val="3"/>
          <c:tx>
            <c:strRef>
              <c:f>Лист1!$E$1</c:f>
              <c:strCache>
                <c:ptCount val="1"/>
                <c:pt idx="0">
                  <c:v>Геофизические </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prst="coolSlant"/>
            </a:sp3d>
          </c:spPr>
          <c:invertIfNegative val="0"/>
          <c:cat>
            <c:numRef>
              <c:f>Лист1!$A$2:$A$12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Лист1!$E$2:$E$12</c:f>
              <c:numCache>
                <c:formatCode>General</c:formatCode>
                <c:ptCount val="11"/>
                <c:pt idx="0">
                  <c:v>1</c:v>
                </c:pt>
                <c:pt idx="1">
                  <c:v>1</c:v>
                </c:pt>
                <c:pt idx="2">
                  <c:v>1</c:v>
                </c:pt>
                <c:pt idx="3">
                  <c:v>3</c:v>
                </c:pt>
                <c:pt idx="4">
                  <c:v>3</c:v>
                </c:pt>
                <c:pt idx="5">
                  <c:v>1</c:v>
                </c:pt>
                <c:pt idx="6">
                  <c:v>3</c:v>
                </c:pt>
                <c:pt idx="7">
                  <c:v>2</c:v>
                </c:pt>
                <c:pt idx="8">
                  <c:v>8</c:v>
                </c:pt>
                <c:pt idx="9">
                  <c:v>2</c:v>
                </c:pt>
                <c:pt idx="10">
                  <c:v>2</c:v>
                </c:pt>
              </c:numCache>
            </c:numRef>
          </c:val>
          <c:shape val="cylinder"/>
          <c:extLst>
            <c:ext xmlns:c16="http://schemas.microsoft.com/office/drawing/2014/chart" uri="{C3380CC4-5D6E-409C-BE32-E72D297353CC}">
              <c16:uniqueId val="{00000003-424D-423F-8BFC-27835EADB06E}"/>
            </c:ext>
          </c:extLst>
        </c:ser>
        <c:ser>
          <c:idx val="4"/>
          <c:order val="4"/>
          <c:tx>
            <c:strRef>
              <c:f>Лист1!$F$1</c:f>
              <c:strCache>
                <c:ptCount val="1"/>
                <c:pt idx="0">
                  <c:v>Эксплуатация РИ</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Лист1!$A$2:$A$12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Лист1!$F$2:$F$12</c:f>
              <c:numCache>
                <c:formatCode>General</c:formatCode>
                <c:ptCount val="11"/>
                <c:pt idx="5">
                  <c:v>1</c:v>
                </c:pt>
                <c:pt idx="6">
                  <c:v>1</c:v>
                </c:pt>
                <c:pt idx="9">
                  <c:v>1</c:v>
                </c:pt>
              </c:numCache>
            </c:numRef>
          </c:val>
          <c:shape val="cylinder"/>
          <c:extLst>
            <c:ext xmlns:c16="http://schemas.microsoft.com/office/drawing/2014/chart" uri="{C3380CC4-5D6E-409C-BE32-E72D297353CC}">
              <c16:uniqueId val="{00000004-424D-423F-8BFC-27835EADB06E}"/>
            </c:ext>
          </c:extLst>
        </c:ser>
        <c:dLbls>
          <c:showLegendKey val="0"/>
          <c:showVal val="0"/>
          <c:showCatName val="0"/>
          <c:showSerName val="0"/>
          <c:showPercent val="0"/>
          <c:showBubbleSize val="0"/>
        </c:dLbls>
        <c:gapWidth val="150"/>
        <c:shape val="box"/>
        <c:axId val="162464512"/>
        <c:axId val="162466048"/>
        <c:axId val="162467840"/>
      </c:bar3DChart>
      <c:catAx>
        <c:axId val="162464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2466048"/>
        <c:crosses val="autoZero"/>
        <c:auto val="1"/>
        <c:lblAlgn val="ctr"/>
        <c:lblOffset val="100"/>
        <c:noMultiLvlLbl val="0"/>
      </c:catAx>
      <c:valAx>
        <c:axId val="162466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2464512"/>
        <c:crosses val="autoZero"/>
        <c:crossBetween val="between"/>
      </c:valAx>
      <c:serAx>
        <c:axId val="162467840"/>
        <c:scaling>
          <c:orientation val="minMax"/>
        </c:scaling>
        <c:delete val="1"/>
        <c:axPos val="b"/>
        <c:majorTickMark val="none"/>
        <c:minorTickMark val="none"/>
        <c:tickLblPos val="nextTo"/>
        <c:crossAx val="162466048"/>
        <c:crosses val="autoZero"/>
      </c:ser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Лист1!$B$1</c:f>
              <c:strCache>
                <c:ptCount val="1"/>
                <c:pt idx="0">
                  <c:v>Ряд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Лист1!$A$2:$A$3</c:f>
              <c:numCache>
                <c:formatCode>General</c:formatCode>
                <c:ptCount val="2"/>
                <c:pt idx="0">
                  <c:v>2021</c:v>
                </c:pt>
                <c:pt idx="1">
                  <c:v>2022</c:v>
                </c:pt>
              </c:numCache>
            </c:numRef>
          </c:cat>
          <c:val>
            <c:numRef>
              <c:f>Лист1!$B$2:$B$3</c:f>
              <c:numCache>
                <c:formatCode>General</c:formatCode>
                <c:ptCount val="2"/>
                <c:pt idx="0">
                  <c:v>25</c:v>
                </c:pt>
                <c:pt idx="1">
                  <c:v>28</c:v>
                </c:pt>
              </c:numCache>
            </c:numRef>
          </c:val>
          <c:extLst>
            <c:ext xmlns:c16="http://schemas.microsoft.com/office/drawing/2014/chart" uri="{C3380CC4-5D6E-409C-BE32-E72D297353CC}">
              <c16:uniqueId val="{00000000-B3B2-4C66-A89E-DBBB70C33A6C}"/>
            </c:ext>
          </c:extLst>
        </c:ser>
        <c:ser>
          <c:idx val="1"/>
          <c:order val="1"/>
          <c:tx>
            <c:strRef>
              <c:f>Лист1!$C$1</c:f>
              <c:strCache>
                <c:ptCount val="1"/>
                <c:pt idx="0">
                  <c:v>Ряд 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Лист1!$A$2:$A$3</c:f>
              <c:numCache>
                <c:formatCode>General</c:formatCode>
                <c:ptCount val="2"/>
                <c:pt idx="0">
                  <c:v>2021</c:v>
                </c:pt>
                <c:pt idx="1">
                  <c:v>2022</c:v>
                </c:pt>
              </c:numCache>
            </c:numRef>
          </c:cat>
          <c:val>
            <c:numRef>
              <c:f>Лист1!$C$2:$C$3</c:f>
              <c:numCache>
                <c:formatCode>General</c:formatCode>
                <c:ptCount val="2"/>
                <c:pt idx="0">
                  <c:v>295</c:v>
                </c:pt>
                <c:pt idx="1">
                  <c:v>289</c:v>
                </c:pt>
              </c:numCache>
            </c:numRef>
          </c:val>
          <c:extLst>
            <c:ext xmlns:c16="http://schemas.microsoft.com/office/drawing/2014/chart" uri="{C3380CC4-5D6E-409C-BE32-E72D297353CC}">
              <c16:uniqueId val="{00000001-B3B2-4C66-A89E-DBBB70C33A6C}"/>
            </c:ext>
          </c:extLst>
        </c:ser>
        <c:ser>
          <c:idx val="2"/>
          <c:order val="2"/>
          <c:tx>
            <c:strRef>
              <c:f>Лист1!$D$1</c:f>
              <c:strCache>
                <c:ptCount val="1"/>
                <c:pt idx="0">
                  <c:v>Ряд 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Лист1!$A$2:$A$3</c:f>
              <c:numCache>
                <c:formatCode>General</c:formatCode>
                <c:ptCount val="2"/>
                <c:pt idx="0">
                  <c:v>2021</c:v>
                </c:pt>
                <c:pt idx="1">
                  <c:v>2022</c:v>
                </c:pt>
              </c:numCache>
            </c:numRef>
          </c:cat>
          <c:val>
            <c:numRef>
              <c:f>Лист1!$D$2:$D$3</c:f>
              <c:numCache>
                <c:formatCode>General</c:formatCode>
                <c:ptCount val="2"/>
                <c:pt idx="0">
                  <c:v>7</c:v>
                </c:pt>
                <c:pt idx="1">
                  <c:v>13</c:v>
                </c:pt>
              </c:numCache>
            </c:numRef>
          </c:val>
          <c:extLst>
            <c:ext xmlns:c16="http://schemas.microsoft.com/office/drawing/2014/chart" uri="{C3380CC4-5D6E-409C-BE32-E72D297353CC}">
              <c16:uniqueId val="{00000002-B3B2-4C66-A89E-DBBB70C33A6C}"/>
            </c:ext>
          </c:extLst>
        </c:ser>
        <c:ser>
          <c:idx val="3"/>
          <c:order val="3"/>
          <c:tx>
            <c:strRef>
              <c:f>Лист1!$E$1</c:f>
              <c:strCache>
                <c:ptCount val="1"/>
                <c:pt idx="0">
                  <c:v>Ряд 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Лист1!$A$2:$A$3</c:f>
              <c:numCache>
                <c:formatCode>General</c:formatCode>
                <c:ptCount val="2"/>
                <c:pt idx="0">
                  <c:v>2021</c:v>
                </c:pt>
                <c:pt idx="1">
                  <c:v>2022</c:v>
                </c:pt>
              </c:numCache>
            </c:numRef>
          </c:cat>
          <c:val>
            <c:numRef>
              <c:f>Лист1!$E$2:$E$3</c:f>
              <c:numCache>
                <c:formatCode>General</c:formatCode>
                <c:ptCount val="2"/>
                <c:pt idx="0">
                  <c:v>22</c:v>
                </c:pt>
                <c:pt idx="1">
                  <c:v>21</c:v>
                </c:pt>
              </c:numCache>
            </c:numRef>
          </c:val>
          <c:extLst>
            <c:ext xmlns:c16="http://schemas.microsoft.com/office/drawing/2014/chart" uri="{C3380CC4-5D6E-409C-BE32-E72D297353CC}">
              <c16:uniqueId val="{00000003-B3B2-4C66-A89E-DBBB70C33A6C}"/>
            </c:ext>
          </c:extLst>
        </c:ser>
        <c:ser>
          <c:idx val="4"/>
          <c:order val="4"/>
          <c:tx>
            <c:strRef>
              <c:f>Лист1!$F$1</c:f>
              <c:strCache>
                <c:ptCount val="1"/>
                <c:pt idx="0">
                  <c:v>Ряд 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Лист1!$A$2:$A$3</c:f>
              <c:numCache>
                <c:formatCode>General</c:formatCode>
                <c:ptCount val="2"/>
                <c:pt idx="0">
                  <c:v>2021</c:v>
                </c:pt>
                <c:pt idx="1">
                  <c:v>2022</c:v>
                </c:pt>
              </c:numCache>
            </c:numRef>
          </c:cat>
          <c:val>
            <c:numRef>
              <c:f>Лист1!$F$2:$F$3</c:f>
              <c:numCache>
                <c:formatCode>General</c:formatCode>
                <c:ptCount val="2"/>
                <c:pt idx="0">
                  <c:v>14</c:v>
                </c:pt>
                <c:pt idx="1">
                  <c:v>14</c:v>
                </c:pt>
              </c:numCache>
            </c:numRef>
          </c:val>
          <c:extLst>
            <c:ext xmlns:c16="http://schemas.microsoft.com/office/drawing/2014/chart" uri="{C3380CC4-5D6E-409C-BE32-E72D297353CC}">
              <c16:uniqueId val="{00000004-B3B2-4C66-A89E-DBBB70C33A6C}"/>
            </c:ext>
          </c:extLst>
        </c:ser>
        <c:ser>
          <c:idx val="5"/>
          <c:order val="5"/>
          <c:tx>
            <c:strRef>
              <c:f>Лист1!$G$1</c:f>
              <c:strCache>
                <c:ptCount val="1"/>
                <c:pt idx="0">
                  <c:v>Ряд 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Лист1!$A$2:$A$3</c:f>
              <c:numCache>
                <c:formatCode>General</c:formatCode>
                <c:ptCount val="2"/>
                <c:pt idx="0">
                  <c:v>2021</c:v>
                </c:pt>
                <c:pt idx="1">
                  <c:v>2022</c:v>
                </c:pt>
              </c:numCache>
            </c:numRef>
          </c:cat>
          <c:val>
            <c:numRef>
              <c:f>Лист1!$G$2:$G$3</c:f>
              <c:numCache>
                <c:formatCode>General</c:formatCode>
                <c:ptCount val="2"/>
                <c:pt idx="0">
                  <c:v>1</c:v>
                </c:pt>
                <c:pt idx="1">
                  <c:v>1</c:v>
                </c:pt>
              </c:numCache>
            </c:numRef>
          </c:val>
          <c:extLst>
            <c:ext xmlns:c16="http://schemas.microsoft.com/office/drawing/2014/chart" uri="{C3380CC4-5D6E-409C-BE32-E72D297353CC}">
              <c16:uniqueId val="{00000005-B3B2-4C66-A89E-DBBB70C33A6C}"/>
            </c:ext>
          </c:extLst>
        </c:ser>
        <c:ser>
          <c:idx val="6"/>
          <c:order val="6"/>
          <c:tx>
            <c:strRef>
              <c:f>Лист1!$H$1</c:f>
              <c:strCache>
                <c:ptCount val="1"/>
                <c:pt idx="0">
                  <c:v>Ряд 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Лист1!$A$2:$A$3</c:f>
              <c:numCache>
                <c:formatCode>General</c:formatCode>
                <c:ptCount val="2"/>
                <c:pt idx="0">
                  <c:v>2021</c:v>
                </c:pt>
                <c:pt idx="1">
                  <c:v>2022</c:v>
                </c:pt>
              </c:numCache>
            </c:numRef>
          </c:cat>
          <c:val>
            <c:numRef>
              <c:f>Лист1!$H$2:$H$3</c:f>
              <c:numCache>
                <c:formatCode>General</c:formatCode>
                <c:ptCount val="2"/>
                <c:pt idx="0">
                  <c:v>11</c:v>
                </c:pt>
                <c:pt idx="1">
                  <c:v>13</c:v>
                </c:pt>
              </c:numCache>
            </c:numRef>
          </c:val>
          <c:extLst>
            <c:ext xmlns:c16="http://schemas.microsoft.com/office/drawing/2014/chart" uri="{C3380CC4-5D6E-409C-BE32-E72D297353CC}">
              <c16:uniqueId val="{00000006-B3B2-4C66-A89E-DBBB70C33A6C}"/>
            </c:ext>
          </c:extLst>
        </c:ser>
        <c:ser>
          <c:idx val="7"/>
          <c:order val="7"/>
          <c:tx>
            <c:strRef>
              <c:f>Лист1!$I$1</c:f>
              <c:strCache>
                <c:ptCount val="1"/>
                <c:pt idx="0">
                  <c:v>Ряд 10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Лист1!$A$2:$A$3</c:f>
              <c:numCache>
                <c:formatCode>General</c:formatCode>
                <c:ptCount val="2"/>
                <c:pt idx="0">
                  <c:v>2021</c:v>
                </c:pt>
                <c:pt idx="1">
                  <c:v>2022</c:v>
                </c:pt>
              </c:numCache>
            </c:numRef>
          </c:cat>
          <c:val>
            <c:numRef>
              <c:f>Лист1!$I$2:$I$3</c:f>
              <c:numCache>
                <c:formatCode>General</c:formatCode>
                <c:ptCount val="2"/>
                <c:pt idx="0">
                  <c:v>1</c:v>
                </c:pt>
                <c:pt idx="1">
                  <c:v>1</c:v>
                </c:pt>
              </c:numCache>
            </c:numRef>
          </c:val>
          <c:extLst>
            <c:ext xmlns:c16="http://schemas.microsoft.com/office/drawing/2014/chart" uri="{C3380CC4-5D6E-409C-BE32-E72D297353CC}">
              <c16:uniqueId val="{00000007-B3B2-4C66-A89E-DBBB70C33A6C}"/>
            </c:ext>
          </c:extLst>
        </c:ser>
        <c:dLbls>
          <c:showLegendKey val="0"/>
          <c:showVal val="1"/>
          <c:showCatName val="0"/>
          <c:showSerName val="0"/>
          <c:showPercent val="0"/>
          <c:showBubbleSize val="0"/>
        </c:dLbls>
        <c:gapWidth val="75"/>
        <c:overlap val="100"/>
        <c:axId val="71820416"/>
        <c:axId val="71821952"/>
      </c:barChart>
      <c:catAx>
        <c:axId val="71820416"/>
        <c:scaling>
          <c:orientation val="minMax"/>
        </c:scaling>
        <c:delete val="0"/>
        <c:axPos val="l"/>
        <c:numFmt formatCode="General" sourceLinked="1"/>
        <c:majorTickMark val="none"/>
        <c:minorTickMark val="none"/>
        <c:tickLblPos val="nextTo"/>
        <c:crossAx val="71821952"/>
        <c:crosses val="autoZero"/>
        <c:auto val="1"/>
        <c:lblAlgn val="ctr"/>
        <c:lblOffset val="100"/>
        <c:noMultiLvlLbl val="0"/>
      </c:catAx>
      <c:valAx>
        <c:axId val="71821952"/>
        <c:scaling>
          <c:orientation val="minMax"/>
        </c:scaling>
        <c:delete val="0"/>
        <c:axPos val="b"/>
        <c:numFmt formatCode="General" sourceLinked="1"/>
        <c:majorTickMark val="none"/>
        <c:minorTickMark val="none"/>
        <c:tickLblPos val="nextTo"/>
        <c:crossAx val="71820416"/>
        <c:crosses val="autoZero"/>
        <c:crossBetween val="between"/>
      </c:valAx>
    </c:plotArea>
    <c:plotVisOnly val="1"/>
    <c:dispBlanksAs val="gap"/>
    <c:showDLblsOverMax val="0"/>
  </c:chart>
  <c:spPr>
    <a:scene3d>
      <a:camera prst="orthographicFront"/>
      <a:lightRig rig="threePt" dir="t"/>
    </a:scene3d>
    <a:sp3d/>
  </c:spPr>
  <c:txPr>
    <a:bodyPr/>
    <a:lstStyle/>
    <a:p>
      <a:pPr>
        <a:defRPr sz="1200" b="1" baseline="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28312047386119"/>
          <c:y val="6.7997410549576781E-2"/>
          <c:w val="0.47951324252480881"/>
          <c:h val="0.77459515500197129"/>
        </c:manualLayout>
      </c:layout>
      <c:pieChart>
        <c:varyColors val="1"/>
        <c:ser>
          <c:idx val="0"/>
          <c:order val="0"/>
          <c:tx>
            <c:strRef>
              <c:f>Лист1!$B$1</c:f>
              <c:strCache>
                <c:ptCount val="1"/>
                <c:pt idx="0">
                  <c:v>Столбец1</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E7C-476C-8B40-E41C05A1B59B}"/>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E7C-476C-8B40-E41C05A1B59B}"/>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CE7C-476C-8B40-E41C05A1B59B}"/>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CE7C-476C-8B40-E41C05A1B59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Лист1!$A$2:$A$5</c:f>
              <c:strCache>
                <c:ptCount val="3"/>
                <c:pt idx="0">
                  <c:v>I класс работ</c:v>
                </c:pt>
                <c:pt idx="1">
                  <c:v>II клас работ</c:v>
                </c:pt>
                <c:pt idx="2">
                  <c:v>III клас работ</c:v>
                </c:pt>
              </c:strCache>
            </c:strRef>
          </c:cat>
          <c:val>
            <c:numRef>
              <c:f>Лист1!$B$2:$B$5</c:f>
              <c:numCache>
                <c:formatCode>General</c:formatCode>
                <c:ptCount val="4"/>
                <c:pt idx="0">
                  <c:v>6</c:v>
                </c:pt>
                <c:pt idx="1">
                  <c:v>81</c:v>
                </c:pt>
                <c:pt idx="2">
                  <c:v>40</c:v>
                </c:pt>
              </c:numCache>
            </c:numRef>
          </c:val>
          <c:extLst>
            <c:ext xmlns:c16="http://schemas.microsoft.com/office/drawing/2014/chart" uri="{C3380CC4-5D6E-409C-BE32-E72D297353CC}">
              <c16:uniqueId val="{00000000-1D3D-4F52-88CE-8B63C44A691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3"/>
        <c:delete val="1"/>
      </c:legendEntry>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ru-RU"/>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56"/>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7D52-4B2C-A8AD-F01B6AD6596C}"/>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7D52-4B2C-A8AD-F01B6AD6596C}"/>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7D52-4B2C-A8AD-F01B6AD6596C}"/>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7D52-4B2C-A8AD-F01B6AD6596C}"/>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7D52-4B2C-A8AD-F01B6AD6596C}"/>
              </c:ext>
            </c:extLst>
          </c:dPt>
          <c:dLbls>
            <c:dLbl>
              <c:idx val="0"/>
              <c:layout>
                <c:manualLayout>
                  <c:x val="-3.924848242334987E-2"/>
                  <c:y val="-0.25845912599577725"/>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D52-4B2C-A8AD-F01B6AD6596C}"/>
                </c:ext>
              </c:extLst>
            </c:dLbl>
            <c:dLbl>
              <c:idx val="1"/>
              <c:layout>
                <c:manualLayout>
                  <c:x val="-0.10077414036130165"/>
                  <c:y val="-0.30387146670871001"/>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7D52-4B2C-A8AD-F01B6AD6596C}"/>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'[Диаграмма в Microsoft PowerPoint]Лист1'!$A$2:$A$6</c:f>
              <c:strCache>
                <c:ptCount val="5"/>
                <c:pt idx="0">
                  <c:v>Категория 1</c:v>
                </c:pt>
                <c:pt idx="1">
                  <c:v>Категория 2</c:v>
                </c:pt>
                <c:pt idx="2">
                  <c:v>Категория 3</c:v>
                </c:pt>
                <c:pt idx="3">
                  <c:v>Категория 4</c:v>
                </c:pt>
                <c:pt idx="4">
                  <c:v>Кптегория 5</c:v>
                </c:pt>
              </c:strCache>
            </c:strRef>
          </c:cat>
          <c:val>
            <c:numRef>
              <c:f>'[Диаграмма в Microsoft PowerPoint]Лист1'!$B$2:$B$6</c:f>
              <c:numCache>
                <c:formatCode>General</c:formatCode>
                <c:ptCount val="5"/>
                <c:pt idx="0">
                  <c:v>11</c:v>
                </c:pt>
                <c:pt idx="1">
                  <c:v>91</c:v>
                </c:pt>
                <c:pt idx="2">
                  <c:v>186</c:v>
                </c:pt>
                <c:pt idx="3">
                  <c:v>681</c:v>
                </c:pt>
                <c:pt idx="4">
                  <c:v>851</c:v>
                </c:pt>
              </c:numCache>
            </c:numRef>
          </c:val>
          <c:extLst>
            <c:ext xmlns:c16="http://schemas.microsoft.com/office/drawing/2014/chart" uri="{C3380CC4-5D6E-409C-BE32-E72D297353CC}">
              <c16:uniqueId val="{0000000A-7D52-4B2C-A8AD-F01B6AD6596C}"/>
            </c:ext>
          </c:extLst>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463824151551918"/>
          <c:y val="8.1085712698589052E-2"/>
          <c:w val="0.73658781502909931"/>
          <c:h val="0.71454603792697668"/>
        </c:manualLayout>
      </c:layout>
      <c:bar3DChart>
        <c:barDir val="col"/>
        <c:grouping val="clustered"/>
        <c:varyColors val="0"/>
        <c:ser>
          <c:idx val="0"/>
          <c:order val="0"/>
          <c:tx>
            <c:strRef>
              <c:f>Лист1!$B$1</c:f>
              <c:strCache>
                <c:ptCount val="1"/>
                <c:pt idx="0">
                  <c:v>РБ</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invertIfNegative val="0"/>
          <c:cat>
            <c:strRef>
              <c:f>Лист1!$A$2:$A$4</c:f>
              <c:strCache>
                <c:ptCount val="3"/>
                <c:pt idx="0">
                  <c:v>2020 год</c:v>
                </c:pt>
                <c:pt idx="1">
                  <c:v>2021 год</c:v>
                </c:pt>
                <c:pt idx="2">
                  <c:v>2022 год</c:v>
                </c:pt>
              </c:strCache>
            </c:strRef>
          </c:cat>
          <c:val>
            <c:numRef>
              <c:f>Лист1!$B$2:$B$4</c:f>
              <c:numCache>
                <c:formatCode>General</c:formatCode>
                <c:ptCount val="3"/>
                <c:pt idx="0">
                  <c:v>5</c:v>
                </c:pt>
                <c:pt idx="1">
                  <c:v>5</c:v>
                </c:pt>
                <c:pt idx="2">
                  <c:v>35</c:v>
                </c:pt>
              </c:numCache>
            </c:numRef>
          </c:val>
          <c:extLst>
            <c:ext xmlns:c16="http://schemas.microsoft.com/office/drawing/2014/chart" uri="{C3380CC4-5D6E-409C-BE32-E72D297353CC}">
              <c16:uniqueId val="{00000000-C0B5-43A9-8E1B-1A60317A3A02}"/>
            </c:ext>
          </c:extLst>
        </c:ser>
        <c:ser>
          <c:idx val="1"/>
          <c:order val="1"/>
          <c:tx>
            <c:strRef>
              <c:f>Лист1!$C$1</c:f>
              <c:strCache>
                <c:ptCount val="1"/>
                <c:pt idx="0">
                  <c:v>ФЗ</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a:sp3d contourW="9525">
              <a:contourClr>
                <a:schemeClr val="accent2">
                  <a:shade val="95000"/>
                </a:schemeClr>
              </a:contourClr>
            </a:sp3d>
          </c:spPr>
          <c:invertIfNegative val="0"/>
          <c:cat>
            <c:strRef>
              <c:f>Лист1!$A$2:$A$4</c:f>
              <c:strCache>
                <c:ptCount val="3"/>
                <c:pt idx="0">
                  <c:v>2020 год</c:v>
                </c:pt>
                <c:pt idx="1">
                  <c:v>2021 год</c:v>
                </c:pt>
                <c:pt idx="2">
                  <c:v>2022 год</c:v>
                </c:pt>
              </c:strCache>
            </c:strRef>
          </c:cat>
          <c:val>
            <c:numRef>
              <c:f>Лист1!$C$2:$C$4</c:f>
              <c:numCache>
                <c:formatCode>General</c:formatCode>
                <c:ptCount val="3"/>
                <c:pt idx="0">
                  <c:v>2</c:v>
                </c:pt>
                <c:pt idx="1">
                  <c:v>4</c:v>
                </c:pt>
                <c:pt idx="2">
                  <c:v>5</c:v>
                </c:pt>
              </c:numCache>
            </c:numRef>
          </c:val>
          <c:extLst>
            <c:ext xmlns:c16="http://schemas.microsoft.com/office/drawing/2014/chart" uri="{C3380CC4-5D6E-409C-BE32-E72D297353CC}">
              <c16:uniqueId val="{00000001-C0B5-43A9-8E1B-1A60317A3A02}"/>
            </c:ext>
          </c:extLst>
        </c:ser>
        <c:ser>
          <c:idx val="2"/>
          <c:order val="2"/>
          <c:tx>
            <c:strRef>
              <c:f>Лист1!$D$1</c:f>
              <c:strCache>
                <c:ptCount val="1"/>
                <c:pt idx="0">
                  <c:v>УиК</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a:sp3d contourW="9525">
              <a:contourClr>
                <a:schemeClr val="accent3">
                  <a:shade val="95000"/>
                </a:schemeClr>
              </a:contourClr>
            </a:sp3d>
          </c:spPr>
          <c:invertIfNegative val="0"/>
          <c:cat>
            <c:strRef>
              <c:f>Лист1!$A$2:$A$4</c:f>
              <c:strCache>
                <c:ptCount val="3"/>
                <c:pt idx="0">
                  <c:v>2020 год</c:v>
                </c:pt>
                <c:pt idx="1">
                  <c:v>2021 год</c:v>
                </c:pt>
                <c:pt idx="2">
                  <c:v>2022 год</c:v>
                </c:pt>
              </c:strCache>
            </c:strRef>
          </c:cat>
          <c:val>
            <c:numRef>
              <c:f>Лист1!$D$2:$D$4</c:f>
              <c:numCache>
                <c:formatCode>General</c:formatCode>
                <c:ptCount val="3"/>
                <c:pt idx="0">
                  <c:v>1</c:v>
                </c:pt>
                <c:pt idx="1">
                  <c:v>4</c:v>
                </c:pt>
                <c:pt idx="2">
                  <c:v>3</c:v>
                </c:pt>
              </c:numCache>
            </c:numRef>
          </c:val>
          <c:extLst>
            <c:ext xmlns:c16="http://schemas.microsoft.com/office/drawing/2014/chart" uri="{C3380CC4-5D6E-409C-BE32-E72D297353CC}">
              <c16:uniqueId val="{00000002-C0B5-43A9-8E1B-1A60317A3A02}"/>
            </c:ext>
          </c:extLst>
        </c:ser>
        <c:dLbls>
          <c:showLegendKey val="0"/>
          <c:showVal val="0"/>
          <c:showCatName val="0"/>
          <c:showSerName val="0"/>
          <c:showPercent val="0"/>
          <c:showBubbleSize val="0"/>
        </c:dLbls>
        <c:gapWidth val="150"/>
        <c:shape val="box"/>
        <c:axId val="20868480"/>
        <c:axId val="20870272"/>
        <c:axId val="0"/>
      </c:bar3DChart>
      <c:catAx>
        <c:axId val="208684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crossAx val="20870272"/>
        <c:crosses val="autoZero"/>
        <c:auto val="1"/>
        <c:lblAlgn val="ctr"/>
        <c:lblOffset val="100"/>
        <c:noMultiLvlLbl val="0"/>
      </c:catAx>
      <c:valAx>
        <c:axId val="20870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crossAx val="20868480"/>
        <c:crosses val="autoZero"/>
        <c:crossBetween val="between"/>
      </c:valAx>
      <c:spPr>
        <a:noFill/>
        <a:ln>
          <a:noFill/>
        </a:ln>
        <a:effectLst/>
      </c:spPr>
    </c:plotArea>
    <c:legend>
      <c:legendPos val="b"/>
      <c:layout>
        <c:manualLayout>
          <c:xMode val="edge"/>
          <c:yMode val="edge"/>
          <c:x val="0.71105347269106856"/>
          <c:y val="0.88551855401406576"/>
          <c:w val="0.28894654922842916"/>
          <c:h val="9.76273824876102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463824151551918"/>
          <c:y val="8.1085712698589052E-2"/>
          <c:w val="0.73658781502909931"/>
          <c:h val="0.71454603792697668"/>
        </c:manualLayout>
      </c:layout>
      <c:bar3DChart>
        <c:barDir val="col"/>
        <c:grouping val="clustered"/>
        <c:varyColors val="0"/>
        <c:ser>
          <c:idx val="0"/>
          <c:order val="0"/>
          <c:tx>
            <c:strRef>
              <c:f>Лист1!$B$1</c:f>
              <c:strCache>
                <c:ptCount val="1"/>
                <c:pt idx="0">
                  <c:v>РБ</c:v>
                </c:pt>
              </c:strCache>
            </c:strRef>
          </c:tx>
          <c:spPr>
            <a:solidFill>
              <a:schemeClr val="accent4">
                <a:lumMod val="40000"/>
                <a:lumOff val="60000"/>
              </a:schemeClr>
            </a:solidFill>
            <a:ln w="9525" cap="flat" cmpd="sng" algn="ctr">
              <a:solidFill>
                <a:srgbClr val="7030A0"/>
              </a:solidFill>
              <a:round/>
            </a:ln>
            <a:effectLst>
              <a:outerShdw blurRad="40000" dist="20000" dir="5400000" rotWithShape="0">
                <a:srgbClr val="000000">
                  <a:alpha val="38000"/>
                </a:srgbClr>
              </a:outerShdw>
            </a:effectLst>
            <a:sp3d contourW="9525">
              <a:contourClr>
                <a:srgbClr val="7030A0"/>
              </a:contourClr>
            </a:sp3d>
          </c:spPr>
          <c:invertIfNegative val="0"/>
          <c:cat>
            <c:strRef>
              <c:f>Лист1!$A$2:$A$4</c:f>
              <c:strCache>
                <c:ptCount val="3"/>
                <c:pt idx="0">
                  <c:v>2020 год</c:v>
                </c:pt>
                <c:pt idx="1">
                  <c:v>2021 год</c:v>
                </c:pt>
                <c:pt idx="2">
                  <c:v>2022 год</c:v>
                </c:pt>
              </c:strCache>
            </c:strRef>
          </c:cat>
          <c:val>
            <c:numRef>
              <c:f>Лист1!$B$2:$B$4</c:f>
              <c:numCache>
                <c:formatCode>General</c:formatCode>
                <c:ptCount val="3"/>
                <c:pt idx="0">
                  <c:v>2</c:v>
                </c:pt>
                <c:pt idx="1">
                  <c:v>0</c:v>
                </c:pt>
                <c:pt idx="2">
                  <c:v>12</c:v>
                </c:pt>
              </c:numCache>
            </c:numRef>
          </c:val>
          <c:shape val="cylinder"/>
          <c:extLst>
            <c:ext xmlns:c16="http://schemas.microsoft.com/office/drawing/2014/chart" uri="{C3380CC4-5D6E-409C-BE32-E72D297353CC}">
              <c16:uniqueId val="{00000000-C0B5-43A9-8E1B-1A60317A3A02}"/>
            </c:ext>
          </c:extLst>
        </c:ser>
        <c:dLbls>
          <c:showLegendKey val="0"/>
          <c:showVal val="0"/>
          <c:showCatName val="0"/>
          <c:showSerName val="0"/>
          <c:showPercent val="0"/>
          <c:showBubbleSize val="0"/>
        </c:dLbls>
        <c:gapWidth val="150"/>
        <c:shape val="box"/>
        <c:axId val="20868480"/>
        <c:axId val="20870272"/>
        <c:axId val="0"/>
      </c:bar3DChart>
      <c:catAx>
        <c:axId val="208684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crossAx val="20870272"/>
        <c:crosses val="autoZero"/>
        <c:auto val="1"/>
        <c:lblAlgn val="ctr"/>
        <c:lblOffset val="100"/>
        <c:noMultiLvlLbl val="0"/>
      </c:catAx>
      <c:valAx>
        <c:axId val="20870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crossAx val="20868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
          <c:w val="1"/>
          <c:h val="0.91637734696144868"/>
        </c:manualLayout>
      </c:layout>
      <c:bar3DChart>
        <c:barDir val="col"/>
        <c:grouping val="clustered"/>
        <c:varyColors val="0"/>
        <c:ser>
          <c:idx val="0"/>
          <c:order val="0"/>
          <c:tx>
            <c:strRef>
              <c:f>Лист1!$B$1</c:f>
              <c:strCache>
                <c:ptCount val="1"/>
                <c:pt idx="0">
                  <c:v>Ряд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Лист1!$A$2:$A$14</c:f>
              <c:numCache>
                <c:formatCode>General</c:formatCode>
                <c:ptCount val="13"/>
                <c:pt idx="0">
                  <c:v>2002</c:v>
                </c:pt>
                <c:pt idx="1">
                  <c:v>2008</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Лист1!$B$2:$B$14</c:f>
              <c:numCache>
                <c:formatCode>General</c:formatCode>
                <c:ptCount val="13"/>
                <c:pt idx="1">
                  <c:v>9</c:v>
                </c:pt>
                <c:pt idx="2">
                  <c:v>15</c:v>
                </c:pt>
                <c:pt idx="3">
                  <c:v>16</c:v>
                </c:pt>
                <c:pt idx="4">
                  <c:v>14</c:v>
                </c:pt>
                <c:pt idx="5">
                  <c:v>13</c:v>
                </c:pt>
                <c:pt idx="6">
                  <c:v>13</c:v>
                </c:pt>
                <c:pt idx="7">
                  <c:v>11</c:v>
                </c:pt>
                <c:pt idx="8">
                  <c:v>8</c:v>
                </c:pt>
                <c:pt idx="9">
                  <c:v>9</c:v>
                </c:pt>
                <c:pt idx="10">
                  <c:v>12</c:v>
                </c:pt>
                <c:pt idx="11">
                  <c:v>13</c:v>
                </c:pt>
                <c:pt idx="12">
                  <c:v>8</c:v>
                </c:pt>
              </c:numCache>
            </c:numRef>
          </c:val>
          <c:extLst>
            <c:ext xmlns:c16="http://schemas.microsoft.com/office/drawing/2014/chart" uri="{C3380CC4-5D6E-409C-BE32-E72D297353CC}">
              <c16:uniqueId val="{00000000-8FA3-4702-B0CE-78F7AB67F7A6}"/>
            </c:ext>
          </c:extLst>
        </c:ser>
        <c:ser>
          <c:idx val="1"/>
          <c:order val="1"/>
          <c:tx>
            <c:strRef>
              <c:f>Лист1!$C$1</c:f>
              <c:strCache>
                <c:ptCount val="1"/>
                <c:pt idx="0">
                  <c:v>Ряд 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Лист1!$A$2:$A$14</c:f>
              <c:numCache>
                <c:formatCode>General</c:formatCode>
                <c:ptCount val="13"/>
                <c:pt idx="0">
                  <c:v>2002</c:v>
                </c:pt>
                <c:pt idx="1">
                  <c:v>2008</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Лист1!$C$2:$C$14</c:f>
              <c:numCache>
                <c:formatCode>General</c:formatCode>
                <c:ptCount val="13"/>
                <c:pt idx="1">
                  <c:v>0</c:v>
                </c:pt>
                <c:pt idx="2">
                  <c:v>3</c:v>
                </c:pt>
                <c:pt idx="3">
                  <c:v>0</c:v>
                </c:pt>
                <c:pt idx="4">
                  <c:v>17</c:v>
                </c:pt>
                <c:pt idx="5">
                  <c:v>30</c:v>
                </c:pt>
                <c:pt idx="6">
                  <c:v>26</c:v>
                </c:pt>
                <c:pt idx="7">
                  <c:v>46</c:v>
                </c:pt>
                <c:pt idx="8">
                  <c:v>19</c:v>
                </c:pt>
                <c:pt idx="9">
                  <c:v>7</c:v>
                </c:pt>
                <c:pt idx="10">
                  <c:v>33</c:v>
                </c:pt>
                <c:pt idx="11">
                  <c:v>42</c:v>
                </c:pt>
                <c:pt idx="12">
                  <c:v>2</c:v>
                </c:pt>
              </c:numCache>
            </c:numRef>
          </c:val>
          <c:extLst>
            <c:ext xmlns:c16="http://schemas.microsoft.com/office/drawing/2014/chart" uri="{C3380CC4-5D6E-409C-BE32-E72D297353CC}">
              <c16:uniqueId val="{00000001-8FA3-4702-B0CE-78F7AB67F7A6}"/>
            </c:ext>
          </c:extLst>
        </c:ser>
        <c:ser>
          <c:idx val="2"/>
          <c:order val="2"/>
          <c:tx>
            <c:strRef>
              <c:f>Лист1!$D$1</c:f>
              <c:strCache>
                <c:ptCount val="1"/>
                <c:pt idx="0">
                  <c:v>Ряд 3</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Лист1!$A$2:$A$14</c:f>
              <c:numCache>
                <c:formatCode>General</c:formatCode>
                <c:ptCount val="13"/>
                <c:pt idx="0">
                  <c:v>2002</c:v>
                </c:pt>
                <c:pt idx="1">
                  <c:v>2008</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Лист1!$D$2:$D$14</c:f>
              <c:numCache>
                <c:formatCode>General</c:formatCode>
                <c:ptCount val="13"/>
                <c:pt idx="0">
                  <c:v>303</c:v>
                </c:pt>
                <c:pt idx="1">
                  <c:v>274</c:v>
                </c:pt>
                <c:pt idx="2">
                  <c:v>232</c:v>
                </c:pt>
                <c:pt idx="3">
                  <c:v>230</c:v>
                </c:pt>
                <c:pt idx="4">
                  <c:v>236</c:v>
                </c:pt>
                <c:pt idx="5">
                  <c:v>241</c:v>
                </c:pt>
                <c:pt idx="6">
                  <c:v>252</c:v>
                </c:pt>
                <c:pt idx="7">
                  <c:v>294</c:v>
                </c:pt>
                <c:pt idx="8">
                  <c:v>305</c:v>
                </c:pt>
                <c:pt idx="9">
                  <c:v>303</c:v>
                </c:pt>
                <c:pt idx="10">
                  <c:v>348</c:v>
                </c:pt>
                <c:pt idx="11">
                  <c:v>377</c:v>
                </c:pt>
                <c:pt idx="12">
                  <c:v>371</c:v>
                </c:pt>
              </c:numCache>
            </c:numRef>
          </c:val>
          <c:extLst>
            <c:ext xmlns:c16="http://schemas.microsoft.com/office/drawing/2014/chart" uri="{C3380CC4-5D6E-409C-BE32-E72D297353CC}">
              <c16:uniqueId val="{00000002-8FA3-4702-B0CE-78F7AB67F7A6}"/>
            </c:ext>
          </c:extLst>
        </c:ser>
        <c:dLbls>
          <c:showLegendKey val="0"/>
          <c:showVal val="1"/>
          <c:showCatName val="0"/>
          <c:showSerName val="0"/>
          <c:showPercent val="0"/>
          <c:showBubbleSize val="0"/>
        </c:dLbls>
        <c:gapWidth val="150"/>
        <c:shape val="cylinder"/>
        <c:axId val="61831040"/>
        <c:axId val="61832576"/>
        <c:axId val="0"/>
      </c:bar3DChart>
      <c:catAx>
        <c:axId val="61831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61832576"/>
        <c:crosses val="autoZero"/>
        <c:auto val="1"/>
        <c:lblAlgn val="ctr"/>
        <c:lblOffset val="100"/>
        <c:noMultiLvlLbl val="0"/>
      </c:catAx>
      <c:valAx>
        <c:axId val="61832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61831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6187705394927991E-2"/>
          <c:y val="7.6932500372664053E-2"/>
          <c:w val="0.9040253602312921"/>
          <c:h val="0.66958813706427123"/>
        </c:manualLayout>
      </c:layout>
      <c:bar3DChart>
        <c:barDir val="col"/>
        <c:grouping val="stacked"/>
        <c:varyColors val="0"/>
        <c:ser>
          <c:idx val="0"/>
          <c:order val="0"/>
          <c:tx>
            <c:strRef>
              <c:f>Лист1!$B$1</c:f>
              <c:strCache>
                <c:ptCount val="1"/>
                <c:pt idx="0">
                  <c:v>Лицензии</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Лист1!$A$2:$A$9</c:f>
              <c:numCache>
                <c:formatCode>General</c:formatCode>
                <c:ptCount val="8"/>
                <c:pt idx="0">
                  <c:v>2015</c:v>
                </c:pt>
                <c:pt idx="1">
                  <c:v>2016</c:v>
                </c:pt>
                <c:pt idx="2">
                  <c:v>2017</c:v>
                </c:pt>
                <c:pt idx="3">
                  <c:v>2018</c:v>
                </c:pt>
                <c:pt idx="4">
                  <c:v>2019</c:v>
                </c:pt>
                <c:pt idx="5">
                  <c:v>2020</c:v>
                </c:pt>
                <c:pt idx="6">
                  <c:v>2021</c:v>
                </c:pt>
                <c:pt idx="7">
                  <c:v>2022</c:v>
                </c:pt>
              </c:numCache>
            </c:numRef>
          </c:cat>
          <c:val>
            <c:numRef>
              <c:f>Лист1!$B$2:$B$9</c:f>
              <c:numCache>
                <c:formatCode>General</c:formatCode>
                <c:ptCount val="8"/>
                <c:pt idx="0">
                  <c:v>39</c:v>
                </c:pt>
                <c:pt idx="1">
                  <c:v>28</c:v>
                </c:pt>
                <c:pt idx="2">
                  <c:v>33</c:v>
                </c:pt>
                <c:pt idx="3">
                  <c:v>28</c:v>
                </c:pt>
                <c:pt idx="4">
                  <c:v>28</c:v>
                </c:pt>
                <c:pt idx="5">
                  <c:v>39</c:v>
                </c:pt>
                <c:pt idx="6">
                  <c:v>48</c:v>
                </c:pt>
                <c:pt idx="7">
                  <c:v>27</c:v>
                </c:pt>
              </c:numCache>
            </c:numRef>
          </c:val>
          <c:extLst>
            <c:ext xmlns:c16="http://schemas.microsoft.com/office/drawing/2014/chart" uri="{C3380CC4-5D6E-409C-BE32-E72D297353CC}">
              <c16:uniqueId val="{00000000-DF7A-4CAF-AC16-F6B2E011FFE9}"/>
            </c:ext>
          </c:extLst>
        </c:ser>
        <c:ser>
          <c:idx val="1"/>
          <c:order val="1"/>
          <c:tx>
            <c:strRef>
              <c:f>Лист1!$C$1</c:f>
              <c:strCache>
                <c:ptCount val="1"/>
                <c:pt idx="0">
                  <c:v>Регистрация</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Лист1!$A$2:$A$9</c:f>
              <c:numCache>
                <c:formatCode>General</c:formatCode>
                <c:ptCount val="8"/>
                <c:pt idx="0">
                  <c:v>2015</c:v>
                </c:pt>
                <c:pt idx="1">
                  <c:v>2016</c:v>
                </c:pt>
                <c:pt idx="2">
                  <c:v>2017</c:v>
                </c:pt>
                <c:pt idx="3">
                  <c:v>2018</c:v>
                </c:pt>
                <c:pt idx="4">
                  <c:v>2019</c:v>
                </c:pt>
                <c:pt idx="5">
                  <c:v>2020</c:v>
                </c:pt>
                <c:pt idx="6">
                  <c:v>2021</c:v>
                </c:pt>
                <c:pt idx="7">
                  <c:v>2022</c:v>
                </c:pt>
              </c:numCache>
            </c:numRef>
          </c:cat>
          <c:val>
            <c:numRef>
              <c:f>Лист1!$C$2:$C$9</c:f>
              <c:numCache>
                <c:formatCode>General</c:formatCode>
                <c:ptCount val="8"/>
                <c:pt idx="0">
                  <c:v>30</c:v>
                </c:pt>
                <c:pt idx="1">
                  <c:v>26</c:v>
                </c:pt>
                <c:pt idx="2">
                  <c:v>46</c:v>
                </c:pt>
                <c:pt idx="3">
                  <c:v>19</c:v>
                </c:pt>
                <c:pt idx="4">
                  <c:v>19</c:v>
                </c:pt>
                <c:pt idx="5">
                  <c:v>25</c:v>
                </c:pt>
                <c:pt idx="6">
                  <c:v>17</c:v>
                </c:pt>
                <c:pt idx="7">
                  <c:v>10</c:v>
                </c:pt>
              </c:numCache>
            </c:numRef>
          </c:val>
          <c:extLst>
            <c:ext xmlns:c16="http://schemas.microsoft.com/office/drawing/2014/chart" uri="{C3380CC4-5D6E-409C-BE32-E72D297353CC}">
              <c16:uniqueId val="{00000001-DF7A-4CAF-AC16-F6B2E011FFE9}"/>
            </c:ext>
          </c:extLst>
        </c:ser>
        <c:ser>
          <c:idx val="2"/>
          <c:order val="2"/>
          <c:tx>
            <c:strRef>
              <c:f>Лист1!$D$1</c:f>
              <c:strCache>
                <c:ptCount val="1"/>
                <c:pt idx="0">
                  <c:v>Разрешения</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Лист1!$A$2:$A$9</c:f>
              <c:numCache>
                <c:formatCode>General</c:formatCode>
                <c:ptCount val="8"/>
                <c:pt idx="0">
                  <c:v>2015</c:v>
                </c:pt>
                <c:pt idx="1">
                  <c:v>2016</c:v>
                </c:pt>
                <c:pt idx="2">
                  <c:v>2017</c:v>
                </c:pt>
                <c:pt idx="3">
                  <c:v>2018</c:v>
                </c:pt>
                <c:pt idx="4">
                  <c:v>2019</c:v>
                </c:pt>
                <c:pt idx="5">
                  <c:v>2020</c:v>
                </c:pt>
                <c:pt idx="6">
                  <c:v>2021</c:v>
                </c:pt>
                <c:pt idx="7">
                  <c:v>2022</c:v>
                </c:pt>
              </c:numCache>
            </c:numRef>
          </c:cat>
          <c:val>
            <c:numRef>
              <c:f>Лист1!$D$2:$D$9</c:f>
              <c:numCache>
                <c:formatCode>General</c:formatCode>
                <c:ptCount val="8"/>
                <c:pt idx="0">
                  <c:v>363</c:v>
                </c:pt>
                <c:pt idx="1">
                  <c:v>336</c:v>
                </c:pt>
                <c:pt idx="2">
                  <c:v>366</c:v>
                </c:pt>
                <c:pt idx="3">
                  <c:v>390</c:v>
                </c:pt>
                <c:pt idx="4">
                  <c:v>238</c:v>
                </c:pt>
                <c:pt idx="5">
                  <c:v>326</c:v>
                </c:pt>
                <c:pt idx="6">
                  <c:v>465</c:v>
                </c:pt>
                <c:pt idx="7">
                  <c:v>354</c:v>
                </c:pt>
              </c:numCache>
            </c:numRef>
          </c:val>
          <c:extLst>
            <c:ext xmlns:c16="http://schemas.microsoft.com/office/drawing/2014/chart" uri="{C3380CC4-5D6E-409C-BE32-E72D297353CC}">
              <c16:uniqueId val="{00000002-DF7A-4CAF-AC16-F6B2E011FFE9}"/>
            </c:ext>
          </c:extLst>
        </c:ser>
        <c:ser>
          <c:idx val="3"/>
          <c:order val="3"/>
          <c:tx>
            <c:strRef>
              <c:f>Лист1!$E$1</c:f>
              <c:strCache>
                <c:ptCount val="1"/>
                <c:pt idx="0">
                  <c:v>ПДВ ДС</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8275689241185967E-3"/>
                  <c:y val="-7.50360132243587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F7A-4CAF-AC16-F6B2E011FFE9}"/>
                </c:ext>
              </c:extLst>
            </c:dLbl>
            <c:dLbl>
              <c:idx val="1"/>
              <c:layout>
                <c:manualLayout>
                  <c:x val="5.7413533861778955E-3"/>
                  <c:y val="-7.03462623978363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F7A-4CAF-AC16-F6B2E011FFE9}"/>
                </c:ext>
              </c:extLst>
            </c:dLbl>
            <c:dLbl>
              <c:idx val="2"/>
              <c:layout>
                <c:manualLayout>
                  <c:x val="7.6551378482371231E-3"/>
                  <c:y val="-7.50360132243588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F7A-4CAF-AC16-F6B2E011FFE9}"/>
                </c:ext>
              </c:extLst>
            </c:dLbl>
            <c:dLbl>
              <c:idx val="3"/>
              <c:layout>
                <c:manualLayout>
                  <c:x val="0"/>
                  <c:y val="-8.44155148774036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F7A-4CAF-AC16-F6B2E011FFE9}"/>
                </c:ext>
              </c:extLst>
            </c:dLbl>
            <c:dLbl>
              <c:idx val="4"/>
              <c:layout>
                <c:manualLayout>
                  <c:x val="1.3396491234415088E-2"/>
                  <c:y val="-7.97257640508812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F7A-4CAF-AC16-F6B2E011FFE9}"/>
                </c:ext>
              </c:extLst>
            </c:dLbl>
            <c:dLbl>
              <c:idx val="5"/>
              <c:layout>
                <c:manualLayout>
                  <c:x val="-1.3897483625318295E-3"/>
                  <c:y val="-0.1249496843320111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DF7-4C6F-A5F4-FAC657CD37C5}"/>
                </c:ext>
              </c:extLst>
            </c:dLbl>
            <c:dLbl>
              <c:idx val="6"/>
              <c:layout>
                <c:manualLayout>
                  <c:x val="6.9487418126586379E-3"/>
                  <c:y val="-9.778670947722610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DF7-4C6F-A5F4-FAC657CD37C5}"/>
                </c:ext>
              </c:extLst>
            </c:dLbl>
            <c:dLbl>
              <c:idx val="7"/>
              <c:layout>
                <c:manualLayout>
                  <c:x val="8.3384901751902638E-3"/>
                  <c:y val="-8.14889245643550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DF7-4C6F-A5F4-FAC657CD37C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Лист1!$A$2:$A$9</c:f>
              <c:numCache>
                <c:formatCode>General</c:formatCode>
                <c:ptCount val="8"/>
                <c:pt idx="0">
                  <c:v>2015</c:v>
                </c:pt>
                <c:pt idx="1">
                  <c:v>2016</c:v>
                </c:pt>
                <c:pt idx="2">
                  <c:v>2017</c:v>
                </c:pt>
                <c:pt idx="3">
                  <c:v>2018</c:v>
                </c:pt>
                <c:pt idx="4">
                  <c:v>2019</c:v>
                </c:pt>
                <c:pt idx="5">
                  <c:v>2020</c:v>
                </c:pt>
                <c:pt idx="6">
                  <c:v>2021</c:v>
                </c:pt>
                <c:pt idx="7">
                  <c:v>2022</c:v>
                </c:pt>
              </c:numCache>
            </c:numRef>
          </c:cat>
          <c:val>
            <c:numRef>
              <c:f>Лист1!$E$2:$E$9</c:f>
              <c:numCache>
                <c:formatCode>General</c:formatCode>
                <c:ptCount val="8"/>
                <c:pt idx="0">
                  <c:v>2</c:v>
                </c:pt>
                <c:pt idx="1">
                  <c:v>2</c:v>
                </c:pt>
                <c:pt idx="2">
                  <c:v>3</c:v>
                </c:pt>
                <c:pt idx="3">
                  <c:v>2</c:v>
                </c:pt>
                <c:pt idx="4">
                  <c:v>1</c:v>
                </c:pt>
                <c:pt idx="5">
                  <c:v>2</c:v>
                </c:pt>
                <c:pt idx="6">
                  <c:v>2</c:v>
                </c:pt>
                <c:pt idx="7">
                  <c:v>0</c:v>
                </c:pt>
              </c:numCache>
            </c:numRef>
          </c:val>
          <c:extLst>
            <c:ext xmlns:c16="http://schemas.microsoft.com/office/drawing/2014/chart" uri="{C3380CC4-5D6E-409C-BE32-E72D297353CC}">
              <c16:uniqueId val="{00000008-DF7A-4CAF-AC16-F6B2E011FFE9}"/>
            </c:ext>
          </c:extLst>
        </c:ser>
        <c:dLbls>
          <c:showLegendKey val="0"/>
          <c:showVal val="1"/>
          <c:showCatName val="0"/>
          <c:showSerName val="0"/>
          <c:showPercent val="0"/>
          <c:showBubbleSize val="0"/>
        </c:dLbls>
        <c:gapWidth val="150"/>
        <c:shape val="cylinder"/>
        <c:axId val="72194304"/>
        <c:axId val="72204288"/>
        <c:axId val="0"/>
      </c:bar3DChart>
      <c:catAx>
        <c:axId val="7219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72204288"/>
        <c:crosses val="autoZero"/>
        <c:auto val="1"/>
        <c:lblAlgn val="ctr"/>
        <c:lblOffset val="100"/>
        <c:noMultiLvlLbl val="0"/>
      </c:catAx>
      <c:valAx>
        <c:axId val="72204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72194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108565762304109"/>
          <c:w val="1"/>
          <c:h val="0.69326242383438086"/>
        </c:manualLayout>
      </c:layout>
      <c:barChart>
        <c:barDir val="bar"/>
        <c:grouping val="clustered"/>
        <c:varyColors val="0"/>
        <c:ser>
          <c:idx val="0"/>
          <c:order val="0"/>
          <c:tx>
            <c:strRef>
              <c:f>Лист1!$B$1</c:f>
              <c:strCache>
                <c:ptCount val="1"/>
                <c:pt idx="0">
                  <c:v>2021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1-EDEC-4D65-9789-762527CBCB7C}"/>
              </c:ext>
            </c:extLst>
          </c:dPt>
          <c:dPt>
            <c:idx val="1"/>
            <c:invertIfNegative val="0"/>
            <c:bubble3D val="0"/>
            <c:extLst>
              <c:ext xmlns:c16="http://schemas.microsoft.com/office/drawing/2014/chart" uri="{C3380CC4-5D6E-409C-BE32-E72D297353CC}">
                <c16:uniqueId val="{00000003-EDEC-4D65-9789-762527CBCB7C}"/>
              </c:ext>
            </c:extLst>
          </c:dPt>
          <c:dPt>
            <c:idx val="2"/>
            <c:invertIfNegative val="0"/>
            <c:bubble3D val="0"/>
            <c:extLst>
              <c:ext xmlns:c16="http://schemas.microsoft.com/office/drawing/2014/chart" uri="{C3380CC4-5D6E-409C-BE32-E72D297353CC}">
                <c16:uniqueId val="{00000005-EDEC-4D65-9789-762527CBCB7C}"/>
              </c:ext>
            </c:extLst>
          </c:dPt>
          <c:dPt>
            <c:idx val="3"/>
            <c:invertIfNegative val="0"/>
            <c:bubble3D val="0"/>
            <c:extLst>
              <c:ext xmlns:c16="http://schemas.microsoft.com/office/drawing/2014/chart" uri="{C3380CC4-5D6E-409C-BE32-E72D297353CC}">
                <c16:uniqueId val="{00000007-EDEC-4D65-9789-762527CBCB7C}"/>
              </c:ext>
            </c:extLst>
          </c:dPt>
          <c:dPt>
            <c:idx val="4"/>
            <c:invertIfNegative val="0"/>
            <c:bubble3D val="0"/>
            <c:extLst>
              <c:ext xmlns:c16="http://schemas.microsoft.com/office/drawing/2014/chart" uri="{C3380CC4-5D6E-409C-BE32-E72D297353CC}">
                <c16:uniqueId val="{00000009-EDEC-4D65-9789-762527CBCB7C}"/>
              </c:ext>
            </c:extLst>
          </c:dPt>
          <c:dLbls>
            <c:spPr>
              <a:noFill/>
              <a:ln>
                <a:noFill/>
              </a:ln>
              <a:effectLst/>
            </c:spPr>
            <c:txPr>
              <a:bodyPr rot="0" spcFirstLastPara="1" vertOverflow="ellipsis" vert="horz" wrap="square" anchor="ctr" anchorCtr="1"/>
              <a:lstStyle/>
              <a:p>
                <a:pPr>
                  <a:defRPr sz="13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Плановые</c:v>
                </c:pt>
                <c:pt idx="1">
                  <c:v>Внеплановые, документарные</c:v>
                </c:pt>
                <c:pt idx="2">
                  <c:v>Внеплановые, лицензирование</c:v>
                </c:pt>
                <c:pt idx="3">
                  <c:v>Внеплановые, регистрация</c:v>
                </c:pt>
                <c:pt idx="4">
                  <c:v>по иным основаниям, установленным законодательством Российской Федерации</c:v>
                </c:pt>
                <c:pt idx="5">
                  <c:v>Постоянный надзор </c:v>
                </c:pt>
              </c:strCache>
            </c:strRef>
          </c:cat>
          <c:val>
            <c:numRef>
              <c:f>Лист1!$B$2:$B$7</c:f>
              <c:numCache>
                <c:formatCode>General</c:formatCode>
                <c:ptCount val="6"/>
                <c:pt idx="0">
                  <c:v>77</c:v>
                </c:pt>
                <c:pt idx="1">
                  <c:v>0</c:v>
                </c:pt>
                <c:pt idx="2">
                  <c:v>45</c:v>
                </c:pt>
                <c:pt idx="3">
                  <c:v>5</c:v>
                </c:pt>
                <c:pt idx="5">
                  <c:v>10</c:v>
                </c:pt>
              </c:numCache>
            </c:numRef>
          </c:val>
          <c:extLst>
            <c:ext xmlns:c16="http://schemas.microsoft.com/office/drawing/2014/chart" uri="{C3380CC4-5D6E-409C-BE32-E72D297353CC}">
              <c16:uniqueId val="{0000000A-EDEC-4D65-9789-762527CBCB7C}"/>
            </c:ext>
          </c:extLst>
        </c:ser>
        <c:ser>
          <c:idx val="1"/>
          <c:order val="1"/>
          <c:tx>
            <c:strRef>
              <c:f>Лист1!$C$1</c:f>
              <c:strCache>
                <c:ptCount val="1"/>
                <c:pt idx="0">
                  <c:v>2022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Плановые</c:v>
                </c:pt>
                <c:pt idx="1">
                  <c:v>Внеплановые, документарные</c:v>
                </c:pt>
                <c:pt idx="2">
                  <c:v>Внеплановые, лицензирование</c:v>
                </c:pt>
                <c:pt idx="3">
                  <c:v>Внеплановые, регистрация</c:v>
                </c:pt>
                <c:pt idx="4">
                  <c:v>по иным основаниям, установленным законодательством Российской Федерации</c:v>
                </c:pt>
                <c:pt idx="5">
                  <c:v>Постоянный надзор </c:v>
                </c:pt>
              </c:strCache>
            </c:strRef>
          </c:cat>
          <c:val>
            <c:numRef>
              <c:f>Лист1!$C$2:$C$7</c:f>
              <c:numCache>
                <c:formatCode>General</c:formatCode>
                <c:ptCount val="6"/>
                <c:pt idx="0">
                  <c:v>57</c:v>
                </c:pt>
                <c:pt idx="1">
                  <c:v>12</c:v>
                </c:pt>
                <c:pt idx="2">
                  <c:v>27</c:v>
                </c:pt>
                <c:pt idx="3">
                  <c:v>10</c:v>
                </c:pt>
                <c:pt idx="4">
                  <c:v>3</c:v>
                </c:pt>
                <c:pt idx="5">
                  <c:v>43</c:v>
                </c:pt>
              </c:numCache>
            </c:numRef>
          </c:val>
          <c:extLst>
            <c:ext xmlns:c16="http://schemas.microsoft.com/office/drawing/2014/chart" uri="{C3380CC4-5D6E-409C-BE32-E72D297353CC}">
              <c16:uniqueId val="{00000005-C8EE-4470-8188-4992FA2DA0B8}"/>
            </c:ext>
          </c:extLst>
        </c:ser>
        <c:dLbls>
          <c:showLegendKey val="0"/>
          <c:showVal val="0"/>
          <c:showCatName val="0"/>
          <c:showSerName val="0"/>
          <c:showPercent val="0"/>
          <c:showBubbleSize val="0"/>
        </c:dLbls>
        <c:gapWidth val="82"/>
        <c:overlap val="-30"/>
        <c:axId val="72130944"/>
        <c:axId val="72132480"/>
      </c:barChart>
      <c:catAx>
        <c:axId val="7213094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ru-RU"/>
          </a:p>
        </c:txPr>
        <c:crossAx val="72132480"/>
        <c:crosses val="autoZero"/>
        <c:auto val="1"/>
        <c:lblAlgn val="ctr"/>
        <c:lblOffset val="100"/>
        <c:noMultiLvlLbl val="0"/>
      </c:catAx>
      <c:valAx>
        <c:axId val="72132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ru-RU"/>
          </a:p>
        </c:txPr>
        <c:crossAx val="721309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300" b="1" i="0" u="none" strike="noStrike" kern="1200" baseline="0">
                <a:solidFill>
                  <a:schemeClr val="tx1">
                    <a:lumMod val="65000"/>
                    <a:lumOff val="35000"/>
                  </a:schemeClr>
                </a:solidFill>
                <a:latin typeface="+mn-lt"/>
                <a:ea typeface="+mn-ea"/>
                <a:cs typeface="+mn-cs"/>
              </a:defRPr>
            </a:pPr>
            <a:endParaRPr lang="ru-RU"/>
          </a:p>
        </c:txPr>
      </c:dTable>
      <c:spPr>
        <a:noFill/>
        <a:ln w="12700">
          <a:solidFill>
            <a:schemeClr val="accent1"/>
          </a:solidFill>
        </a:ln>
        <a:effectLst/>
      </c:spPr>
    </c:plotArea>
    <c:plotVisOnly val="1"/>
    <c:dispBlanksAs val="gap"/>
    <c:showDLblsOverMax val="0"/>
  </c:chart>
  <c:spPr>
    <a:noFill/>
    <a:ln>
      <a:noFill/>
    </a:ln>
    <a:effectLst/>
  </c:spPr>
  <c:txPr>
    <a:bodyPr/>
    <a:lstStyle/>
    <a:p>
      <a:pPr>
        <a:defRPr sz="1300" b="1" i="0" baseline="0"/>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0.87427</cdr:x>
      <cdr:y>0.08808</cdr:y>
    </cdr:from>
    <cdr:to>
      <cdr:x>1</cdr:x>
      <cdr:y>0.34205</cdr:y>
    </cdr:to>
    <cdr:sp macro="" textlink="">
      <cdr:nvSpPr>
        <cdr:cNvPr id="2" name="TextBox 1"/>
        <cdr:cNvSpPr txBox="1"/>
      </cdr:nvSpPr>
      <cdr:spPr>
        <a:xfrm xmlns:a="http://schemas.openxmlformats.org/drawingml/2006/main">
          <a:off x="7022876" y="31711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0.87427</cdr:x>
      <cdr:y>0.08808</cdr:y>
    </cdr:from>
    <cdr:to>
      <cdr:x>1</cdr:x>
      <cdr:y>0.34205</cdr:y>
    </cdr:to>
    <cdr:sp macro="" textlink="">
      <cdr:nvSpPr>
        <cdr:cNvPr id="2" name="TextBox 1"/>
        <cdr:cNvSpPr txBox="1"/>
      </cdr:nvSpPr>
      <cdr:spPr>
        <a:xfrm xmlns:a="http://schemas.openxmlformats.org/drawingml/2006/main">
          <a:off x="7022876" y="31711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939A7F-47F2-4B95-938E-F99525742791}" type="datetimeFigureOut">
              <a:rPr lang="ru-RU" smtClean="0"/>
              <a:pPr/>
              <a:t>08.11.2022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C9D68C-CF22-4ED2-BF38-FFCFD933631A}" type="slidenum">
              <a:rPr lang="ru-RU" smtClean="0"/>
              <a:pPr/>
              <a:t>‹#›</a:t>
            </a:fld>
            <a:endParaRPr lang="ru-RU"/>
          </a:p>
        </p:txBody>
      </p:sp>
    </p:spTree>
    <p:extLst>
      <p:ext uri="{BB962C8B-B14F-4D97-AF65-F5344CB8AC3E}">
        <p14:creationId xmlns:p14="http://schemas.microsoft.com/office/powerpoint/2010/main" val="24234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13448-71EB-4813-A2CC-25009378EACF}" type="datetimeFigureOut">
              <a:rPr lang="ru-RU" smtClean="0"/>
              <a:pPr/>
              <a:t>08.11.2022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90673-9618-4A95-9D77-CF6CDC968574}" type="slidenum">
              <a:rPr lang="ru-RU" smtClean="0"/>
              <a:pPr/>
              <a:t>‹#›</a:t>
            </a:fld>
            <a:endParaRPr lang="ru-RU"/>
          </a:p>
        </p:txBody>
      </p:sp>
    </p:spTree>
    <p:extLst>
      <p:ext uri="{BB962C8B-B14F-4D97-AF65-F5344CB8AC3E}">
        <p14:creationId xmlns:p14="http://schemas.microsoft.com/office/powerpoint/2010/main" val="2664117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ru-RU" dirty="0" smtClean="0"/>
              <a:t>Microsoft </a:t>
            </a:r>
            <a:r>
              <a:rPr lang="ru-RU" b="1" dirty="0" smtClean="0"/>
              <a:t>Инженерное мастерство</a:t>
            </a:r>
            <a:endParaRPr lang="ru-RU" dirty="0" smtClean="0"/>
          </a:p>
        </p:txBody>
      </p:sp>
      <p:sp>
        <p:nvSpPr>
          <p:cNvPr id="41987" name="Rectangle 25"/>
          <p:cNvSpPr>
            <a:spLocks noGrp="1" noChangeArrowheads="1"/>
          </p:cNvSpPr>
          <p:nvPr>
            <p:ph type="ftr" sz="quarter" idx="4"/>
          </p:nvPr>
        </p:nvSpPr>
        <p:spPr>
          <a:noFill/>
        </p:spPr>
        <p:txBody>
          <a:bodyPr/>
          <a:lstStyle/>
          <a:p>
            <a:r>
              <a:rPr lang="ru-RU" dirty="0" smtClean="0"/>
              <a:t>Конфиденциальная информация Майкрософт</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ru-RU" smtClean="0"/>
              <a:pPr/>
              <a:t>40</a:t>
            </a:fld>
            <a:endParaRPr lang="ru-RU" dirty="0" smtClean="0"/>
          </a:p>
        </p:txBody>
      </p:sp>
      <p:sp>
        <p:nvSpPr>
          <p:cNvPr id="41989" name="Rectangle 2"/>
          <p:cNvSpPr>
            <a:spLocks noGrp="1" noRot="1" noChangeAspect="1" noChangeArrowheads="1" noTextEdit="1"/>
          </p:cNvSpPr>
          <p:nvPr>
            <p:ph type="sldImg"/>
          </p:nvPr>
        </p:nvSpPr>
        <p:spPr>
          <a:xfrm>
            <a:off x="917575" y="488950"/>
            <a:ext cx="4962525" cy="3722688"/>
          </a:xfrm>
          <a:ln/>
        </p:spPr>
      </p:sp>
      <p:sp>
        <p:nvSpPr>
          <p:cNvPr id="41990" name="Rectangle 3"/>
          <p:cNvSpPr>
            <a:spLocks noGrp="1" noChangeArrowheads="1"/>
          </p:cNvSpPr>
          <p:nvPr>
            <p:ph type="body" idx="1"/>
          </p:nvPr>
        </p:nvSpPr>
        <p:spPr>
          <a:xfrm>
            <a:off x="304787" y="4483601"/>
            <a:ext cx="6206573" cy="4944672"/>
          </a:xfrm>
          <a:noFill/>
          <a:ln/>
        </p:spPr>
        <p:txBody>
          <a:bodyPr/>
          <a:lstStyle/>
          <a:p>
            <a:pPr>
              <a:buFontTx/>
              <a:buNone/>
            </a:pPr>
            <a:endParaRPr lang="ru-RU" dirty="0" smtClean="0"/>
          </a:p>
        </p:txBody>
      </p:sp>
    </p:spTree>
    <p:extLst>
      <p:ext uri="{BB962C8B-B14F-4D97-AF65-F5344CB8AC3E}">
        <p14:creationId xmlns:p14="http://schemas.microsoft.com/office/powerpoint/2010/main" val="3545808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5" name="Нижний колонтитул 4"/>
          <p:cNvSpPr>
            <a:spLocks noGrp="1"/>
          </p:cNvSpPr>
          <p:nvPr>
            <p:ph type="ftr" sz="quarter" idx="11"/>
          </p:nvPr>
        </p:nvSpPr>
        <p:spPr>
          <a:xfrm>
            <a:off x="1403648" y="6492875"/>
            <a:ext cx="6408712" cy="365125"/>
          </a:xfrm>
        </p:spPr>
        <p:txBody>
          <a:bodyPr/>
          <a:lstStyle/>
          <a:p>
            <a:endParaRPr lang="ru-RU" dirty="0"/>
          </a:p>
        </p:txBody>
      </p:sp>
      <p:grpSp>
        <p:nvGrpSpPr>
          <p:cNvPr id="15" name="Группа 14"/>
          <p:cNvGrpSpPr/>
          <p:nvPr userDrawn="1"/>
        </p:nvGrpSpPr>
        <p:grpSpPr>
          <a:xfrm>
            <a:off x="10633" y="84732"/>
            <a:ext cx="9133367" cy="1673804"/>
            <a:chOff x="10633" y="84732"/>
            <a:chExt cx="9133367" cy="1673804"/>
          </a:xfrm>
        </p:grpSpPr>
        <p:sp>
          <p:nvSpPr>
            <p:cNvPr id="7" name="CustomShape 3"/>
            <p:cNvSpPr>
              <a:spLocks noChangeArrowheads="1"/>
            </p:cNvSpPr>
            <p:nvPr userDrawn="1"/>
          </p:nvSpPr>
          <p:spPr bwMode="auto">
            <a:xfrm>
              <a:off x="10633" y="907156"/>
              <a:ext cx="9133367" cy="309563"/>
            </a:xfrm>
            <a:prstGeom prst="rect">
              <a:avLst/>
            </a:prstGeom>
            <a:gradFill>
              <a:gsLst>
                <a:gs pos="0">
                  <a:schemeClr val="bg2"/>
                </a:gs>
                <a:gs pos="100000">
                  <a:schemeClr val="bg1"/>
                </a:gs>
              </a:gsLst>
              <a:lin ang="0" scaled="0"/>
            </a:gradFill>
            <a:ln>
              <a:noFill/>
            </a:ln>
            <a:effectLst>
              <a:outerShdw blurRad="44450" dist="27940" dir="5400000" algn="ctr">
                <a:srgbClr val="000000">
                  <a:alpha val="32000"/>
                </a:srgbClr>
              </a:outerShdw>
            </a:effectLst>
            <a:scene3d>
              <a:camera prst="orthographicFront">
                <a:rot lat="0" lon="0" rev="0"/>
              </a:camera>
              <a:lightRig rig="threePt" dir="t"/>
            </a:scene3d>
            <a:sp3d prstMaterial="matte">
              <a:bevelT w="6350" h="19050"/>
              <a:bevelB w="0"/>
            </a:sp3d>
            <a:extLst>
              <a:ext uri="{91240B29-F687-4F45-9708-019B960494DF}">
                <a14:hiddenLine xmlns:a14="http://schemas.microsoft.com/office/drawing/2010/main" w="9360">
                  <a:solidFill>
                    <a:srgbClr val="000000"/>
                  </a:solidFill>
                  <a:miter lim="800000"/>
                  <a:headEnd/>
                  <a:tailEnd/>
                </a14:hiddenLine>
              </a:ext>
            </a:extLst>
          </p:spPr>
          <p:txBody>
            <a:bodyPr/>
            <a:lstStyle>
              <a:lvl1pPr eaLnBrk="0" hangingPunct="0">
                <a:defRPr>
                  <a:solidFill>
                    <a:schemeClr val="tx1"/>
                  </a:solidFill>
                  <a:latin typeface="Arial" pitchFamily="34" charset="0"/>
                  <a:ea typeface="DejaVu Sans"/>
                  <a:cs typeface="DejaVu Sans"/>
                </a:defRPr>
              </a:lvl1pPr>
              <a:lvl2pPr marL="742950" indent="-285750" eaLnBrk="0" hangingPunct="0">
                <a:defRPr>
                  <a:solidFill>
                    <a:schemeClr val="tx1"/>
                  </a:solidFill>
                  <a:latin typeface="Arial" pitchFamily="34" charset="0"/>
                  <a:ea typeface="DejaVu Sans"/>
                  <a:cs typeface="DejaVu Sans"/>
                </a:defRPr>
              </a:lvl2pPr>
              <a:lvl3pPr marL="1143000" indent="-228600" eaLnBrk="0" hangingPunct="0">
                <a:defRPr>
                  <a:solidFill>
                    <a:schemeClr val="tx1"/>
                  </a:solidFill>
                  <a:latin typeface="Arial" pitchFamily="34" charset="0"/>
                  <a:ea typeface="DejaVu Sans"/>
                  <a:cs typeface="DejaVu Sans"/>
                </a:defRPr>
              </a:lvl3pPr>
              <a:lvl4pPr marL="1600200" indent="-228600" eaLnBrk="0" hangingPunct="0">
                <a:defRPr>
                  <a:solidFill>
                    <a:schemeClr val="tx1"/>
                  </a:solidFill>
                  <a:latin typeface="Arial" pitchFamily="34" charset="0"/>
                  <a:ea typeface="DejaVu Sans"/>
                  <a:cs typeface="DejaVu Sans"/>
                </a:defRPr>
              </a:lvl4pPr>
              <a:lvl5pPr marL="2057400" indent="-228600" eaLnBrk="0" hangingPunct="0">
                <a:defRPr>
                  <a:solidFill>
                    <a:schemeClr val="tx1"/>
                  </a:solidFill>
                  <a:latin typeface="Arial"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itchFamily="34" charset="0"/>
                  <a:ea typeface="DejaVu Sans"/>
                  <a:cs typeface="DejaVu Sans"/>
                </a:defRPr>
              </a:lvl9pPr>
            </a:lstStyle>
            <a:p>
              <a:pPr eaLnBrk="1" hangingPunct="1"/>
              <a:endParaRPr lang="ru-RU" altLang="ru-RU"/>
            </a:p>
          </p:txBody>
        </p:sp>
        <p:sp>
          <p:nvSpPr>
            <p:cNvPr id="8" name="CustomShape 4"/>
            <p:cNvSpPr>
              <a:spLocks noChangeArrowheads="1"/>
            </p:cNvSpPr>
            <p:nvPr userDrawn="1"/>
          </p:nvSpPr>
          <p:spPr bwMode="auto">
            <a:xfrm>
              <a:off x="10633" y="1194494"/>
              <a:ext cx="9133367" cy="287337"/>
            </a:xfrm>
            <a:prstGeom prst="rect">
              <a:avLst/>
            </a:prstGeom>
            <a:gradFill rotWithShape="0">
              <a:gsLst>
                <a:gs pos="0">
                  <a:srgbClr val="003366"/>
                </a:gs>
                <a:gs pos="100000">
                  <a:srgbClr val="0000CC"/>
                </a:gs>
              </a:gsLst>
              <a:lin ang="0"/>
            </a:gradFill>
            <a:ln>
              <a:noFill/>
            </a:ln>
            <a:effectLst>
              <a:outerShdw blurRad="44450" dist="27940" dir="5400000" algn="ctr">
                <a:srgbClr val="000000">
                  <a:alpha val="32000"/>
                </a:srgbClr>
              </a:outerShdw>
            </a:effectLst>
            <a:scene3d>
              <a:camera prst="orthographicFront">
                <a:rot lat="0" lon="0" rev="0"/>
              </a:camera>
              <a:lightRig rig="threePt" dir="t"/>
            </a:scene3d>
            <a:sp3d prstMaterial="matte">
              <a:bevelT w="6350" h="19050"/>
              <a:bevelB w="0"/>
            </a:sp3d>
            <a:extLst>
              <a:ext uri="{91240B29-F687-4F45-9708-019B960494DF}">
                <a14:hiddenLine xmlns:a14="http://schemas.microsoft.com/office/drawing/2010/main" w="9360">
                  <a:solidFill>
                    <a:srgbClr val="000000"/>
                  </a:solidFill>
                  <a:miter lim="800000"/>
                  <a:headEnd/>
                  <a:tailEnd/>
                </a14:hiddenLine>
              </a:ext>
            </a:extLst>
          </p:spPr>
          <p:txBody>
            <a:bodyPr/>
            <a:lstStyle>
              <a:lvl1pPr eaLnBrk="0" hangingPunct="0">
                <a:defRPr>
                  <a:solidFill>
                    <a:schemeClr val="tx1"/>
                  </a:solidFill>
                  <a:latin typeface="Arial" pitchFamily="34" charset="0"/>
                  <a:ea typeface="DejaVu Sans"/>
                  <a:cs typeface="DejaVu Sans"/>
                </a:defRPr>
              </a:lvl1pPr>
              <a:lvl2pPr marL="742950" indent="-285750" eaLnBrk="0" hangingPunct="0">
                <a:defRPr>
                  <a:solidFill>
                    <a:schemeClr val="tx1"/>
                  </a:solidFill>
                  <a:latin typeface="Arial" pitchFamily="34" charset="0"/>
                  <a:ea typeface="DejaVu Sans"/>
                  <a:cs typeface="DejaVu Sans"/>
                </a:defRPr>
              </a:lvl2pPr>
              <a:lvl3pPr marL="1143000" indent="-228600" eaLnBrk="0" hangingPunct="0">
                <a:defRPr>
                  <a:solidFill>
                    <a:schemeClr val="tx1"/>
                  </a:solidFill>
                  <a:latin typeface="Arial" pitchFamily="34" charset="0"/>
                  <a:ea typeface="DejaVu Sans"/>
                  <a:cs typeface="DejaVu Sans"/>
                </a:defRPr>
              </a:lvl3pPr>
              <a:lvl4pPr marL="1600200" indent="-228600" eaLnBrk="0" hangingPunct="0">
                <a:defRPr>
                  <a:solidFill>
                    <a:schemeClr val="tx1"/>
                  </a:solidFill>
                  <a:latin typeface="Arial" pitchFamily="34" charset="0"/>
                  <a:ea typeface="DejaVu Sans"/>
                  <a:cs typeface="DejaVu Sans"/>
                </a:defRPr>
              </a:lvl4pPr>
              <a:lvl5pPr marL="2057400" indent="-228600" eaLnBrk="0" hangingPunct="0">
                <a:defRPr>
                  <a:solidFill>
                    <a:schemeClr val="tx1"/>
                  </a:solidFill>
                  <a:latin typeface="Arial"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itchFamily="34" charset="0"/>
                  <a:ea typeface="DejaVu Sans"/>
                  <a:cs typeface="DejaVu Sans"/>
                </a:defRPr>
              </a:lvl9pPr>
            </a:lstStyle>
            <a:p>
              <a:pPr eaLnBrk="1" hangingPunct="1"/>
              <a:endParaRPr lang="ru-RU" altLang="ru-RU"/>
            </a:p>
          </p:txBody>
        </p:sp>
        <p:sp>
          <p:nvSpPr>
            <p:cNvPr id="9" name="CustomShape 5"/>
            <p:cNvSpPr>
              <a:spLocks noChangeArrowheads="1"/>
            </p:cNvSpPr>
            <p:nvPr userDrawn="1"/>
          </p:nvSpPr>
          <p:spPr bwMode="auto">
            <a:xfrm>
              <a:off x="10633" y="1472786"/>
              <a:ext cx="9133367" cy="285750"/>
            </a:xfrm>
            <a:prstGeom prst="rect">
              <a:avLst/>
            </a:prstGeom>
            <a:gradFill>
              <a:gsLst>
                <a:gs pos="0">
                  <a:srgbClr val="C00000"/>
                </a:gs>
                <a:gs pos="100000">
                  <a:srgbClr val="FF0000"/>
                </a:gs>
              </a:gsLst>
              <a:lin ang="0" scaled="0"/>
            </a:gradFill>
            <a:ln>
              <a:noFill/>
            </a:ln>
            <a:effectLst>
              <a:outerShdw blurRad="44450" dist="27940" dir="5400000" algn="ctr">
                <a:srgbClr val="000000">
                  <a:alpha val="32000"/>
                </a:srgbClr>
              </a:outerShdw>
            </a:effectLst>
            <a:scene3d>
              <a:camera prst="orthographicFront">
                <a:rot lat="0" lon="0" rev="0"/>
              </a:camera>
              <a:lightRig rig="threePt" dir="t"/>
            </a:scene3d>
            <a:sp3d prstMaterial="matte">
              <a:bevelT w="6350" h="19050"/>
              <a:bevelB w="0"/>
            </a:sp3d>
            <a:extLst>
              <a:ext uri="{91240B29-F687-4F45-9708-019B960494DF}">
                <a14:hiddenLine xmlns:a14="http://schemas.microsoft.com/office/drawing/2010/main" w="9360">
                  <a:solidFill>
                    <a:srgbClr val="000000"/>
                  </a:solidFill>
                  <a:miter lim="800000"/>
                  <a:headEnd/>
                  <a:tailEnd/>
                </a14:hiddenLine>
              </a:ext>
            </a:extLst>
          </p:spPr>
          <p:txBody>
            <a:bodyPr/>
            <a:lstStyle>
              <a:lvl1pPr eaLnBrk="0" hangingPunct="0">
                <a:defRPr>
                  <a:solidFill>
                    <a:schemeClr val="tx1"/>
                  </a:solidFill>
                  <a:latin typeface="Arial" pitchFamily="34" charset="0"/>
                  <a:ea typeface="DejaVu Sans"/>
                  <a:cs typeface="DejaVu Sans"/>
                </a:defRPr>
              </a:lvl1pPr>
              <a:lvl2pPr marL="742950" indent="-285750" eaLnBrk="0" hangingPunct="0">
                <a:defRPr>
                  <a:solidFill>
                    <a:schemeClr val="tx1"/>
                  </a:solidFill>
                  <a:latin typeface="Arial" pitchFamily="34" charset="0"/>
                  <a:ea typeface="DejaVu Sans"/>
                  <a:cs typeface="DejaVu Sans"/>
                </a:defRPr>
              </a:lvl2pPr>
              <a:lvl3pPr marL="1143000" indent="-228600" eaLnBrk="0" hangingPunct="0">
                <a:defRPr>
                  <a:solidFill>
                    <a:schemeClr val="tx1"/>
                  </a:solidFill>
                  <a:latin typeface="Arial" pitchFamily="34" charset="0"/>
                  <a:ea typeface="DejaVu Sans"/>
                  <a:cs typeface="DejaVu Sans"/>
                </a:defRPr>
              </a:lvl3pPr>
              <a:lvl4pPr marL="1600200" indent="-228600" eaLnBrk="0" hangingPunct="0">
                <a:defRPr>
                  <a:solidFill>
                    <a:schemeClr val="tx1"/>
                  </a:solidFill>
                  <a:latin typeface="Arial" pitchFamily="34" charset="0"/>
                  <a:ea typeface="DejaVu Sans"/>
                  <a:cs typeface="DejaVu Sans"/>
                </a:defRPr>
              </a:lvl4pPr>
              <a:lvl5pPr marL="2057400" indent="-228600" eaLnBrk="0" hangingPunct="0">
                <a:defRPr>
                  <a:solidFill>
                    <a:schemeClr val="tx1"/>
                  </a:solidFill>
                  <a:latin typeface="Arial"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itchFamily="34" charset="0"/>
                  <a:ea typeface="DejaVu Sans"/>
                  <a:cs typeface="DejaVu Sans"/>
                </a:defRPr>
              </a:lvl9pPr>
            </a:lstStyle>
            <a:p>
              <a:pPr eaLnBrk="1" hangingPunct="1"/>
              <a:endParaRPr lang="ru-RU" altLang="ru-RU"/>
            </a:p>
          </p:txBody>
        </p:sp>
        <p:sp>
          <p:nvSpPr>
            <p:cNvPr id="10" name="CustomShape 6"/>
            <p:cNvSpPr>
              <a:spLocks noChangeArrowheads="1"/>
            </p:cNvSpPr>
            <p:nvPr userDrawn="1"/>
          </p:nvSpPr>
          <p:spPr bwMode="auto">
            <a:xfrm>
              <a:off x="971600" y="84732"/>
              <a:ext cx="8161767" cy="79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0" rIns="90000" bIns="0"/>
            <a:lstStyle>
              <a:lvl1pPr eaLnBrk="0" hangingPunct="0">
                <a:defRPr>
                  <a:solidFill>
                    <a:schemeClr val="tx1"/>
                  </a:solidFill>
                  <a:latin typeface="Arial" pitchFamily="34" charset="0"/>
                  <a:ea typeface="DejaVu Sans"/>
                  <a:cs typeface="DejaVu Sans"/>
                </a:defRPr>
              </a:lvl1pPr>
              <a:lvl2pPr marL="742950" indent="-285750" eaLnBrk="0" hangingPunct="0">
                <a:defRPr>
                  <a:solidFill>
                    <a:schemeClr val="tx1"/>
                  </a:solidFill>
                  <a:latin typeface="Arial" pitchFamily="34" charset="0"/>
                  <a:ea typeface="DejaVu Sans"/>
                  <a:cs typeface="DejaVu Sans"/>
                </a:defRPr>
              </a:lvl2pPr>
              <a:lvl3pPr marL="1143000" indent="-228600" eaLnBrk="0" hangingPunct="0">
                <a:defRPr>
                  <a:solidFill>
                    <a:schemeClr val="tx1"/>
                  </a:solidFill>
                  <a:latin typeface="Arial" pitchFamily="34" charset="0"/>
                  <a:ea typeface="DejaVu Sans"/>
                  <a:cs typeface="DejaVu Sans"/>
                </a:defRPr>
              </a:lvl3pPr>
              <a:lvl4pPr marL="1600200" indent="-228600" eaLnBrk="0" hangingPunct="0">
                <a:defRPr>
                  <a:solidFill>
                    <a:schemeClr val="tx1"/>
                  </a:solidFill>
                  <a:latin typeface="Arial" pitchFamily="34" charset="0"/>
                  <a:ea typeface="DejaVu Sans"/>
                  <a:cs typeface="DejaVu Sans"/>
                </a:defRPr>
              </a:lvl4pPr>
              <a:lvl5pPr marL="2057400" indent="-228600" eaLnBrk="0" hangingPunct="0">
                <a:defRPr>
                  <a:solidFill>
                    <a:schemeClr val="tx1"/>
                  </a:solidFill>
                  <a:latin typeface="Arial"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itchFamily="34" charset="0"/>
                  <a:ea typeface="DejaVu Sans"/>
                  <a:cs typeface="DejaVu Sans"/>
                </a:defRPr>
              </a:lvl9pPr>
            </a:lstStyle>
            <a:p>
              <a:pPr algn="ctr" eaLnBrk="1" hangingPunct="1">
                <a:lnSpc>
                  <a:spcPts val="2000"/>
                </a:lnSpc>
              </a:pPr>
              <a:r>
                <a:rPr lang="ru-RU" altLang="ru-RU" sz="2000" b="0" dirty="0" smtClean="0">
                  <a:solidFill>
                    <a:srgbClr val="002060"/>
                  </a:solidFill>
                  <a:effectLst/>
                  <a:ea typeface="MS PGothic" pitchFamily="34" charset="-128"/>
                </a:rPr>
                <a:t>Федеральная служба по экологическому, </a:t>
              </a:r>
            </a:p>
            <a:p>
              <a:pPr algn="ctr" eaLnBrk="1" hangingPunct="1">
                <a:lnSpc>
                  <a:spcPts val="2000"/>
                </a:lnSpc>
              </a:pPr>
              <a:r>
                <a:rPr lang="ru-RU" altLang="ru-RU" sz="2000" b="0" dirty="0" smtClean="0">
                  <a:solidFill>
                    <a:srgbClr val="002060"/>
                  </a:solidFill>
                  <a:effectLst/>
                  <a:ea typeface="MS PGothic" pitchFamily="34" charset="-128"/>
                </a:rPr>
                <a:t>технологическому и атомному надзору</a:t>
              </a:r>
            </a:p>
            <a:p>
              <a:pPr algn="ctr" eaLnBrk="1" hangingPunct="1">
                <a:lnSpc>
                  <a:spcPts val="2000"/>
                </a:lnSpc>
              </a:pPr>
              <a:r>
                <a:rPr lang="ru-RU" altLang="ru-RU" sz="2000" b="0" dirty="0" smtClean="0">
                  <a:solidFill>
                    <a:srgbClr val="002060"/>
                  </a:solidFill>
                  <a:effectLst/>
                  <a:ea typeface="MS PGothic" pitchFamily="34" charset="-128"/>
                </a:rPr>
                <a:t>(Ростехнадзор)</a:t>
              </a:r>
              <a:endParaRPr lang="ru-RU" altLang="ru-RU" sz="2000" b="0" dirty="0">
                <a:solidFill>
                  <a:srgbClr val="002060"/>
                </a:solidFill>
                <a:effectLst/>
              </a:endParaRPr>
            </a:p>
          </p:txBody>
        </p:sp>
        <p:pic>
          <p:nvPicPr>
            <p:cNvPr id="11" name="Picture 4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950" y="141981"/>
              <a:ext cx="14033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grpSp>
      <p:cxnSp>
        <p:nvCxnSpPr>
          <p:cNvPr id="22" name="Прямая соединительная линия 21"/>
          <p:cNvCxnSpPr/>
          <p:nvPr userDrawn="1"/>
        </p:nvCxnSpPr>
        <p:spPr>
          <a:xfrm>
            <a:off x="683568" y="6420185"/>
            <a:ext cx="7776864" cy="0"/>
          </a:xfrm>
          <a:prstGeom prst="line">
            <a:avLst/>
          </a:prstGeom>
          <a:ln w="25400" cap="flat">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быч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992695"/>
            <a:ext cx="9144000" cy="492089"/>
          </a:xfrm>
        </p:spPr>
        <p:txBody>
          <a:bodyPr>
            <a:normAutofit/>
          </a:bodyPr>
          <a:lstStyle>
            <a:lvl1pPr>
              <a:defRPr sz="2400"/>
            </a:lvl1pPr>
          </a:lstStyle>
          <a:p>
            <a:r>
              <a:rPr lang="ru-RU" smtClean="0"/>
              <a:t>Образец заголовка</a:t>
            </a:r>
            <a:endParaRPr lang="ru-RU" dirty="0"/>
          </a:p>
        </p:txBody>
      </p:sp>
      <p:sp>
        <p:nvSpPr>
          <p:cNvPr id="5" name="Нижний колонтитул 4"/>
          <p:cNvSpPr>
            <a:spLocks noGrp="1"/>
          </p:cNvSpPr>
          <p:nvPr>
            <p:ph type="ftr" sz="quarter" idx="11"/>
          </p:nvPr>
        </p:nvSpPr>
        <p:spPr>
          <a:xfrm>
            <a:off x="3131840" y="6492875"/>
            <a:ext cx="2895600" cy="365125"/>
          </a:xfrm>
        </p:spPr>
        <p:txBody>
          <a:bodyPr/>
          <a:lstStyle/>
          <a:p>
            <a:endParaRPr lang="ru-RU" dirty="0"/>
          </a:p>
        </p:txBody>
      </p:sp>
      <p:sp>
        <p:nvSpPr>
          <p:cNvPr id="6" name="Номер слайда 5"/>
          <p:cNvSpPr>
            <a:spLocks noGrp="1"/>
          </p:cNvSpPr>
          <p:nvPr>
            <p:ph type="sldNum" sz="quarter" idx="12"/>
          </p:nvPr>
        </p:nvSpPr>
        <p:spPr>
          <a:xfrm>
            <a:off x="8388424" y="6525344"/>
            <a:ext cx="755576" cy="332656"/>
          </a:xfrm>
        </p:spPr>
        <p:txBody>
          <a:bodyPr/>
          <a:lstStyle>
            <a:lvl1pPr algn="ctr">
              <a:defRPr sz="1400" b="1">
                <a:solidFill>
                  <a:schemeClr val="tx1"/>
                </a:solidFill>
              </a:defRPr>
            </a:lvl1pPr>
          </a:lstStyle>
          <a:p>
            <a:fld id="{9BBB63BC-7EC6-405B-A8B3-990F8CBB9186}" type="slidenum">
              <a:rPr lang="ru-RU" smtClean="0"/>
              <a:pPr/>
              <a:t>‹#›</a:t>
            </a:fld>
            <a:endParaRPr lang="ru-RU" dirty="0"/>
          </a:p>
        </p:txBody>
      </p:sp>
      <p:grpSp>
        <p:nvGrpSpPr>
          <p:cNvPr id="14" name="Группа 13"/>
          <p:cNvGrpSpPr/>
          <p:nvPr userDrawn="1"/>
        </p:nvGrpSpPr>
        <p:grpSpPr>
          <a:xfrm>
            <a:off x="0" y="7951"/>
            <a:ext cx="9143999" cy="1052513"/>
            <a:chOff x="0" y="0"/>
            <a:chExt cx="9143999" cy="1052513"/>
          </a:xfrm>
        </p:grpSpPr>
        <p:sp>
          <p:nvSpPr>
            <p:cNvPr id="10" name="CustomShape 6"/>
            <p:cNvSpPr>
              <a:spLocks noChangeArrowheads="1"/>
            </p:cNvSpPr>
            <p:nvPr userDrawn="1"/>
          </p:nvSpPr>
          <p:spPr bwMode="auto">
            <a:xfrm>
              <a:off x="899592" y="84733"/>
              <a:ext cx="8233775" cy="39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0" rIns="90000" bIns="0"/>
            <a:lstStyle>
              <a:lvl1pPr eaLnBrk="0" hangingPunct="0">
                <a:defRPr>
                  <a:solidFill>
                    <a:schemeClr val="tx1"/>
                  </a:solidFill>
                  <a:latin typeface="Arial" pitchFamily="34" charset="0"/>
                  <a:ea typeface="DejaVu Sans"/>
                  <a:cs typeface="DejaVu Sans"/>
                </a:defRPr>
              </a:lvl1pPr>
              <a:lvl2pPr marL="742950" indent="-285750" eaLnBrk="0" hangingPunct="0">
                <a:defRPr>
                  <a:solidFill>
                    <a:schemeClr val="tx1"/>
                  </a:solidFill>
                  <a:latin typeface="Arial" pitchFamily="34" charset="0"/>
                  <a:ea typeface="DejaVu Sans"/>
                  <a:cs typeface="DejaVu Sans"/>
                </a:defRPr>
              </a:lvl2pPr>
              <a:lvl3pPr marL="1143000" indent="-228600" eaLnBrk="0" hangingPunct="0">
                <a:defRPr>
                  <a:solidFill>
                    <a:schemeClr val="tx1"/>
                  </a:solidFill>
                  <a:latin typeface="Arial" pitchFamily="34" charset="0"/>
                  <a:ea typeface="DejaVu Sans"/>
                  <a:cs typeface="DejaVu Sans"/>
                </a:defRPr>
              </a:lvl3pPr>
              <a:lvl4pPr marL="1600200" indent="-228600" eaLnBrk="0" hangingPunct="0">
                <a:defRPr>
                  <a:solidFill>
                    <a:schemeClr val="tx1"/>
                  </a:solidFill>
                  <a:latin typeface="Arial" pitchFamily="34" charset="0"/>
                  <a:ea typeface="DejaVu Sans"/>
                  <a:cs typeface="DejaVu Sans"/>
                </a:defRPr>
              </a:lvl4pPr>
              <a:lvl5pPr marL="2057400" indent="-228600" eaLnBrk="0" hangingPunct="0">
                <a:defRPr>
                  <a:solidFill>
                    <a:schemeClr val="tx1"/>
                  </a:solidFill>
                  <a:latin typeface="Arial"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itchFamily="34" charset="0"/>
                  <a:ea typeface="DejaVu Sans"/>
                  <a:cs typeface="DejaVu Sans"/>
                </a:defRPr>
              </a:lvl9pPr>
            </a:lstStyle>
            <a:p>
              <a:pPr algn="ctr" eaLnBrk="1" hangingPunct="1">
                <a:lnSpc>
                  <a:spcPts val="1500"/>
                </a:lnSpc>
              </a:pPr>
              <a:r>
                <a:rPr lang="ru-RU" altLang="ru-RU" sz="1400" b="0" dirty="0" smtClean="0">
                  <a:solidFill>
                    <a:srgbClr val="002060"/>
                  </a:solidFill>
                  <a:ea typeface="MS PGothic" pitchFamily="34" charset="-128"/>
                </a:rPr>
                <a:t>Федеральная служба по экологическому, технологическому и атомному надзору</a:t>
              </a:r>
            </a:p>
            <a:p>
              <a:pPr algn="ctr" eaLnBrk="1" hangingPunct="1">
                <a:lnSpc>
                  <a:spcPts val="1500"/>
                </a:lnSpc>
              </a:pPr>
              <a:r>
                <a:rPr lang="ru-RU" altLang="ru-RU" sz="1400" b="0" dirty="0" smtClean="0">
                  <a:solidFill>
                    <a:srgbClr val="002060"/>
                  </a:solidFill>
                  <a:ea typeface="MS PGothic" pitchFamily="34" charset="-128"/>
                </a:rPr>
                <a:t>(Ростехнадзор)</a:t>
              </a:r>
            </a:p>
          </p:txBody>
        </p:sp>
        <p:sp>
          <p:nvSpPr>
            <p:cNvPr id="13" name="CustomShape 2"/>
            <p:cNvSpPr>
              <a:spLocks noChangeArrowheads="1"/>
            </p:cNvSpPr>
            <p:nvPr userDrawn="1"/>
          </p:nvSpPr>
          <p:spPr bwMode="auto">
            <a:xfrm>
              <a:off x="9524" y="549275"/>
              <a:ext cx="9134475" cy="142875"/>
            </a:xfrm>
            <a:prstGeom prst="rect">
              <a:avLst/>
            </a:prstGeom>
            <a:gradFill>
              <a:gsLst>
                <a:gs pos="0">
                  <a:schemeClr val="bg2"/>
                </a:gs>
                <a:gs pos="100000">
                  <a:schemeClr val="bg1"/>
                </a:gs>
              </a:gsLst>
              <a:lin ang="0" scaled="0"/>
            </a:gradFill>
            <a:ln>
              <a:noFill/>
            </a:ln>
            <a:effectLst>
              <a:outerShdw blurRad="44450" dist="27940" dir="5400000" algn="ctr">
                <a:srgbClr val="000000">
                  <a:alpha val="32000"/>
                </a:srgbClr>
              </a:outerShdw>
            </a:effectLst>
            <a:scene3d>
              <a:camera prst="orthographicFront">
                <a:rot lat="0" lon="0" rev="0"/>
              </a:camera>
              <a:lightRig rig="threePt" dir="t"/>
            </a:scene3d>
            <a:sp3d prstMaterial="matte">
              <a:bevelT w="6350" h="12700"/>
              <a:bevelB w="0"/>
            </a:sp3d>
            <a:extLst>
              <a:ext uri="{91240B29-F687-4F45-9708-019B960494DF}">
                <a14:hiddenLine xmlns:a14="http://schemas.microsoft.com/office/drawing/2010/main" w="9360">
                  <a:solidFill>
                    <a:srgbClr val="000000"/>
                  </a:solidFill>
                  <a:miter lim="800000"/>
                  <a:headEnd/>
                  <a:tailEnd/>
                </a14:hiddenLine>
              </a:ext>
            </a:extLst>
          </p:spPr>
          <p:txBody>
            <a:bodyPr/>
            <a:lstStyle>
              <a:lvl1pPr eaLnBrk="0" hangingPunct="0">
                <a:defRPr>
                  <a:solidFill>
                    <a:schemeClr val="tx1"/>
                  </a:solidFill>
                  <a:latin typeface="Arial" pitchFamily="34" charset="0"/>
                  <a:ea typeface="DejaVu Sans"/>
                  <a:cs typeface="DejaVu Sans"/>
                </a:defRPr>
              </a:lvl1pPr>
              <a:lvl2pPr marL="742950" indent="-285750" eaLnBrk="0" hangingPunct="0">
                <a:defRPr>
                  <a:solidFill>
                    <a:schemeClr val="tx1"/>
                  </a:solidFill>
                  <a:latin typeface="Arial" pitchFamily="34" charset="0"/>
                  <a:ea typeface="DejaVu Sans"/>
                  <a:cs typeface="DejaVu Sans"/>
                </a:defRPr>
              </a:lvl2pPr>
              <a:lvl3pPr marL="1143000" indent="-228600" eaLnBrk="0" hangingPunct="0">
                <a:defRPr>
                  <a:solidFill>
                    <a:schemeClr val="tx1"/>
                  </a:solidFill>
                  <a:latin typeface="Arial" pitchFamily="34" charset="0"/>
                  <a:ea typeface="DejaVu Sans"/>
                  <a:cs typeface="DejaVu Sans"/>
                </a:defRPr>
              </a:lvl3pPr>
              <a:lvl4pPr marL="1600200" indent="-228600" eaLnBrk="0" hangingPunct="0">
                <a:defRPr>
                  <a:solidFill>
                    <a:schemeClr val="tx1"/>
                  </a:solidFill>
                  <a:latin typeface="Arial" pitchFamily="34" charset="0"/>
                  <a:ea typeface="DejaVu Sans"/>
                  <a:cs typeface="DejaVu Sans"/>
                </a:defRPr>
              </a:lvl4pPr>
              <a:lvl5pPr marL="2057400" indent="-228600" eaLnBrk="0" hangingPunct="0">
                <a:defRPr>
                  <a:solidFill>
                    <a:schemeClr val="tx1"/>
                  </a:solidFill>
                  <a:latin typeface="Arial"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itchFamily="34" charset="0"/>
                  <a:ea typeface="DejaVu Sans"/>
                  <a:cs typeface="DejaVu Sans"/>
                </a:defRPr>
              </a:lvl9pPr>
            </a:lstStyle>
            <a:p>
              <a:pPr eaLnBrk="1" hangingPunct="1"/>
              <a:endParaRPr lang="ru-RU" altLang="ru-RU"/>
            </a:p>
          </p:txBody>
        </p:sp>
        <p:sp>
          <p:nvSpPr>
            <p:cNvPr id="15" name="CustomShape 3"/>
            <p:cNvSpPr>
              <a:spLocks noChangeArrowheads="1"/>
            </p:cNvSpPr>
            <p:nvPr userDrawn="1"/>
          </p:nvSpPr>
          <p:spPr bwMode="auto">
            <a:xfrm>
              <a:off x="9524" y="692150"/>
              <a:ext cx="9134475" cy="144463"/>
            </a:xfrm>
            <a:prstGeom prst="rect">
              <a:avLst/>
            </a:prstGeom>
            <a:gradFill rotWithShape="0">
              <a:gsLst>
                <a:gs pos="0">
                  <a:srgbClr val="003366"/>
                </a:gs>
                <a:gs pos="100000">
                  <a:srgbClr val="0000CC"/>
                </a:gs>
              </a:gsLst>
              <a:lin ang="0"/>
            </a:gradFill>
            <a:ln>
              <a:noFill/>
            </a:ln>
            <a:effectLst>
              <a:outerShdw blurRad="44450" dist="27940" dir="5400000" algn="ctr">
                <a:srgbClr val="000000">
                  <a:alpha val="32000"/>
                </a:srgbClr>
              </a:outerShdw>
            </a:effectLst>
            <a:scene3d>
              <a:camera prst="orthographicFront">
                <a:rot lat="0" lon="0" rev="0"/>
              </a:camera>
              <a:lightRig rig="threePt" dir="t"/>
            </a:scene3d>
            <a:sp3d prstMaterial="matte">
              <a:bevelT w="6350" h="12700"/>
              <a:bevelB w="0"/>
            </a:sp3d>
            <a:extLst>
              <a:ext uri="{91240B29-F687-4F45-9708-019B960494DF}">
                <a14:hiddenLine xmlns:a14="http://schemas.microsoft.com/office/drawing/2010/main" w="9360">
                  <a:solidFill>
                    <a:srgbClr val="000000"/>
                  </a:solidFill>
                  <a:miter lim="800000"/>
                  <a:headEnd/>
                  <a:tailEnd/>
                </a14:hiddenLine>
              </a:ext>
            </a:extLst>
          </p:spPr>
          <p:txBody>
            <a:bodyPr/>
            <a:lstStyle>
              <a:lvl1pPr eaLnBrk="0" hangingPunct="0">
                <a:defRPr>
                  <a:solidFill>
                    <a:schemeClr val="tx1"/>
                  </a:solidFill>
                  <a:latin typeface="Arial" pitchFamily="34" charset="0"/>
                  <a:ea typeface="DejaVu Sans"/>
                  <a:cs typeface="DejaVu Sans"/>
                </a:defRPr>
              </a:lvl1pPr>
              <a:lvl2pPr marL="742950" indent="-285750" eaLnBrk="0" hangingPunct="0">
                <a:defRPr>
                  <a:solidFill>
                    <a:schemeClr val="tx1"/>
                  </a:solidFill>
                  <a:latin typeface="Arial" pitchFamily="34" charset="0"/>
                  <a:ea typeface="DejaVu Sans"/>
                  <a:cs typeface="DejaVu Sans"/>
                </a:defRPr>
              </a:lvl2pPr>
              <a:lvl3pPr marL="1143000" indent="-228600" eaLnBrk="0" hangingPunct="0">
                <a:defRPr>
                  <a:solidFill>
                    <a:schemeClr val="tx1"/>
                  </a:solidFill>
                  <a:latin typeface="Arial" pitchFamily="34" charset="0"/>
                  <a:ea typeface="DejaVu Sans"/>
                  <a:cs typeface="DejaVu Sans"/>
                </a:defRPr>
              </a:lvl3pPr>
              <a:lvl4pPr marL="1600200" indent="-228600" eaLnBrk="0" hangingPunct="0">
                <a:defRPr>
                  <a:solidFill>
                    <a:schemeClr val="tx1"/>
                  </a:solidFill>
                  <a:latin typeface="Arial" pitchFamily="34" charset="0"/>
                  <a:ea typeface="DejaVu Sans"/>
                  <a:cs typeface="DejaVu Sans"/>
                </a:defRPr>
              </a:lvl4pPr>
              <a:lvl5pPr marL="2057400" indent="-228600" eaLnBrk="0" hangingPunct="0">
                <a:defRPr>
                  <a:solidFill>
                    <a:schemeClr val="tx1"/>
                  </a:solidFill>
                  <a:latin typeface="Arial"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itchFamily="34" charset="0"/>
                  <a:ea typeface="DejaVu Sans"/>
                  <a:cs typeface="DejaVu Sans"/>
                </a:defRPr>
              </a:lvl9pPr>
            </a:lstStyle>
            <a:p>
              <a:pPr eaLnBrk="1" hangingPunct="1"/>
              <a:endParaRPr lang="ru-RU" altLang="ru-RU"/>
            </a:p>
          </p:txBody>
        </p:sp>
        <p:sp>
          <p:nvSpPr>
            <p:cNvPr id="16" name="CustomShape 4"/>
            <p:cNvSpPr>
              <a:spLocks noChangeArrowheads="1"/>
            </p:cNvSpPr>
            <p:nvPr userDrawn="1"/>
          </p:nvSpPr>
          <p:spPr bwMode="auto">
            <a:xfrm>
              <a:off x="9524" y="836613"/>
              <a:ext cx="9134475" cy="144462"/>
            </a:xfrm>
            <a:prstGeom prst="rect">
              <a:avLst/>
            </a:prstGeom>
            <a:gradFill>
              <a:gsLst>
                <a:gs pos="0">
                  <a:srgbClr val="C00000"/>
                </a:gs>
                <a:gs pos="100000">
                  <a:srgbClr val="FF0000"/>
                </a:gs>
              </a:gsLst>
              <a:lin ang="0" scaled="0"/>
            </a:gradFill>
            <a:ln>
              <a:noFill/>
            </a:ln>
            <a:effectLst>
              <a:outerShdw blurRad="44450" dist="27940" dir="5400000" algn="ctr">
                <a:srgbClr val="000000">
                  <a:alpha val="32000"/>
                </a:srgbClr>
              </a:outerShdw>
            </a:effectLst>
            <a:scene3d>
              <a:camera prst="orthographicFront">
                <a:rot lat="0" lon="0" rev="0"/>
              </a:camera>
              <a:lightRig rig="threePt" dir="t"/>
            </a:scene3d>
            <a:sp3d prstMaterial="matte">
              <a:bevelT w="6350" h="12700"/>
              <a:bevelB w="0"/>
            </a:sp3d>
            <a:extLst>
              <a:ext uri="{91240B29-F687-4F45-9708-019B960494DF}">
                <a14:hiddenLine xmlns:a14="http://schemas.microsoft.com/office/drawing/2010/main" w="9360">
                  <a:solidFill>
                    <a:srgbClr val="000000"/>
                  </a:solidFill>
                  <a:miter lim="800000"/>
                  <a:headEnd/>
                  <a:tailEnd/>
                </a14:hiddenLine>
              </a:ext>
            </a:extLst>
          </p:spPr>
          <p:txBody>
            <a:bodyPr/>
            <a:lstStyle>
              <a:lvl1pPr eaLnBrk="0" hangingPunct="0">
                <a:defRPr>
                  <a:solidFill>
                    <a:schemeClr val="tx1"/>
                  </a:solidFill>
                  <a:latin typeface="Arial" pitchFamily="34" charset="0"/>
                  <a:ea typeface="DejaVu Sans"/>
                  <a:cs typeface="DejaVu Sans"/>
                </a:defRPr>
              </a:lvl1pPr>
              <a:lvl2pPr marL="742950" indent="-285750" eaLnBrk="0" hangingPunct="0">
                <a:defRPr>
                  <a:solidFill>
                    <a:schemeClr val="tx1"/>
                  </a:solidFill>
                  <a:latin typeface="Arial" pitchFamily="34" charset="0"/>
                  <a:ea typeface="DejaVu Sans"/>
                  <a:cs typeface="DejaVu Sans"/>
                </a:defRPr>
              </a:lvl2pPr>
              <a:lvl3pPr marL="1143000" indent="-228600" eaLnBrk="0" hangingPunct="0">
                <a:defRPr>
                  <a:solidFill>
                    <a:schemeClr val="tx1"/>
                  </a:solidFill>
                  <a:latin typeface="Arial" pitchFamily="34" charset="0"/>
                  <a:ea typeface="DejaVu Sans"/>
                  <a:cs typeface="DejaVu Sans"/>
                </a:defRPr>
              </a:lvl3pPr>
              <a:lvl4pPr marL="1600200" indent="-228600" eaLnBrk="0" hangingPunct="0">
                <a:defRPr>
                  <a:solidFill>
                    <a:schemeClr val="tx1"/>
                  </a:solidFill>
                  <a:latin typeface="Arial" pitchFamily="34" charset="0"/>
                  <a:ea typeface="DejaVu Sans"/>
                  <a:cs typeface="DejaVu Sans"/>
                </a:defRPr>
              </a:lvl4pPr>
              <a:lvl5pPr marL="2057400" indent="-228600" eaLnBrk="0" hangingPunct="0">
                <a:defRPr>
                  <a:solidFill>
                    <a:schemeClr val="tx1"/>
                  </a:solidFill>
                  <a:latin typeface="Arial"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itchFamily="34" charset="0"/>
                  <a:ea typeface="DejaVu Sans"/>
                  <a:cs typeface="DejaVu Sans"/>
                </a:defRPr>
              </a:lvl9pPr>
            </a:lstStyle>
            <a:p>
              <a:pPr eaLnBrk="1" hangingPunct="1"/>
              <a:endParaRPr lang="ru-RU" altLang="ru-RU"/>
            </a:p>
          </p:txBody>
        </p:sp>
        <p:pic>
          <p:nvPicPr>
            <p:cNvPr id="17" name="Picture 4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366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grpSp>
      <p:sp>
        <p:nvSpPr>
          <p:cNvPr id="40" name="Подзаголовок 2"/>
          <p:cNvSpPr>
            <a:spLocks noGrp="1"/>
          </p:cNvSpPr>
          <p:nvPr userDrawn="1">
            <p:ph type="subTitle" idx="1"/>
          </p:nvPr>
        </p:nvSpPr>
        <p:spPr>
          <a:xfrm>
            <a:off x="1371600" y="2204864"/>
            <a:ext cx="6400800" cy="34339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21" name="Прямоугольник с одним скругленным углом 20"/>
          <p:cNvSpPr/>
          <p:nvPr userDrawn="1"/>
        </p:nvSpPr>
        <p:spPr>
          <a:xfrm rot="16200000">
            <a:off x="8594457" y="6308457"/>
            <a:ext cx="324036" cy="756000"/>
          </a:xfrm>
          <a:prstGeom prst="round1Rect">
            <a:avLst>
              <a:gd name="adj" fmla="val 50000"/>
            </a:avLst>
          </a:prstGeom>
          <a:noFill/>
          <a:ln>
            <a:gradFill>
              <a:gsLst>
                <a:gs pos="0">
                  <a:srgbClr val="C00000"/>
                </a:gs>
                <a:gs pos="100000">
                  <a:srgbClr val="FF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3D6E5A2-EC83-451F-A719-9AC1370DD5CF}" type="slidenum">
              <a:pPr/>
              <a:t>‹#›</a:t>
            </a:fld>
            <a:endParaRPr lang="ru-RU"/>
          </a:p>
        </p:txBody>
      </p:sp>
    </p:spTree>
    <p:extLst>
      <p:ext uri="{BB962C8B-B14F-4D97-AF65-F5344CB8AC3E}">
        <p14:creationId xmlns:p14="http://schemas.microsoft.com/office/powerpoint/2010/main" val="1051949585"/>
      </p:ext>
    </p:extLst>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Пустой">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a:p>
        </p:txBody>
      </p:sp>
      <p:sp>
        <p:nvSpPr>
          <p:cNvPr id="3" name="Footer Placeholder 4"/>
          <p:cNvSpPr>
            <a:spLocks noGrp="1"/>
          </p:cNvSpPr>
          <p:nvPr>
            <p:ph type="ftr" sz="quarter" idx="11"/>
          </p:nvPr>
        </p:nvSpPr>
        <p:spPr/>
        <p:txBody>
          <a:bodyPr/>
          <a:lstStyle>
            <a:lvl1pPr>
              <a:defRPr/>
            </a:lvl1pPr>
          </a:lstStyle>
          <a:p>
            <a:pPr>
              <a:defRPr/>
            </a:pPr>
            <a:endParaRPr/>
          </a:p>
        </p:txBody>
      </p:sp>
      <p:sp>
        <p:nvSpPr>
          <p:cNvPr id="4" name="Slide Number Placeholder 5"/>
          <p:cNvSpPr>
            <a:spLocks noGrp="1"/>
          </p:cNvSpPr>
          <p:nvPr>
            <p:ph type="sldNum" sz="quarter" idx="12"/>
          </p:nvPr>
        </p:nvSpPr>
        <p:spPr/>
        <p:txBody>
          <a:bodyPr/>
          <a:lstStyle>
            <a:lvl1pPr>
              <a:defRPr/>
            </a:lvl1pPr>
          </a:lstStyle>
          <a:p>
            <a:pPr>
              <a:defRPr/>
            </a:pPr>
            <a:fld id="{8AD26114-904B-46ED-8B8C-E1B6B2833C6E}" type="slidenum">
              <a:rPr/>
              <a:pPr>
                <a:defRPr/>
              </a:pPr>
              <a:t>‹#›</a:t>
            </a:fld>
            <a:endParaRPr/>
          </a:p>
        </p:txBody>
      </p:sp>
    </p:spTree>
    <p:extLst>
      <p:ext uri="{BB962C8B-B14F-4D97-AF65-F5344CB8AC3E}">
        <p14:creationId xmlns:p14="http://schemas.microsoft.com/office/powerpoint/2010/main" val="1160047524"/>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Текст">
    <p:spTree>
      <p:nvGrpSpPr>
        <p:cNvPr id="1" name=""/>
        <p:cNvGrpSpPr/>
        <p:nvPr/>
      </p:nvGrpSpPr>
      <p:grpSpPr>
        <a:xfrm>
          <a:off x="0" y="0"/>
          <a:ext cx="0" cy="0"/>
          <a:chOff x="0" y="0"/>
          <a:chExt cx="0" cy="0"/>
        </a:xfrm>
      </p:grpSpPr>
      <p:sp>
        <p:nvSpPr>
          <p:cNvPr id="6" name="Текст 5"/>
          <p:cNvSpPr>
            <a:spLocks noGrp="1"/>
          </p:cNvSpPr>
          <p:nvPr>
            <p:ph type="body" sz="quarter" idx="12"/>
          </p:nvPr>
        </p:nvSpPr>
        <p:spPr>
          <a:xfrm>
            <a:off x="340174" y="1484313"/>
            <a:ext cx="8479827" cy="866904"/>
          </a:xfrm>
        </p:spPr>
        <p:txBody>
          <a:bodyPr>
            <a:spAutoFit/>
          </a:bodyPr>
          <a:lstStyle/>
          <a:p>
            <a:pPr lvl="0"/>
            <a:r>
              <a:rPr lang="ru-RU"/>
              <a:t>Образец текста</a:t>
            </a:r>
          </a:p>
          <a:p>
            <a:pPr lvl="1"/>
            <a:r>
              <a:rPr lang="ru-RU"/>
              <a:t>Второй уровень</a:t>
            </a:r>
          </a:p>
          <a:p>
            <a:pPr lvl="2"/>
            <a:r>
              <a:rPr lang="ru-RU"/>
              <a:t>Третий уровень</a:t>
            </a:r>
          </a:p>
        </p:txBody>
      </p:sp>
      <p:sp>
        <p:nvSpPr>
          <p:cNvPr id="4" name="Заголовок 3">
            <a:extLst>
              <a:ext uri="{FF2B5EF4-FFF2-40B4-BE49-F238E27FC236}">
                <a16:creationId xmlns:a16="http://schemas.microsoft.com/office/drawing/2014/main" id="{8E263ECC-2F1A-4B25-915A-57BD71DEDF26}"/>
              </a:ext>
            </a:extLst>
          </p:cNvPr>
          <p:cNvSpPr>
            <a:spLocks noGrp="1"/>
          </p:cNvSpPr>
          <p:nvPr>
            <p:ph type="title" hasCustomPrompt="1"/>
          </p:nvPr>
        </p:nvSpPr>
        <p:spPr/>
        <p:txBody>
          <a:bodyPr/>
          <a:lstStyle>
            <a:lvl1pPr>
              <a:defRPr/>
            </a:lvl1pPr>
          </a:lstStyle>
          <a:p>
            <a:r>
              <a:rPr lang="ru-RU" dirty="0"/>
              <a:t>Заголовок слайда</a:t>
            </a:r>
          </a:p>
        </p:txBody>
      </p:sp>
      <p:sp>
        <p:nvSpPr>
          <p:cNvPr id="2" name="Номер слайда 1"/>
          <p:cNvSpPr>
            <a:spLocks noGrp="1"/>
          </p:cNvSpPr>
          <p:nvPr>
            <p:ph type="sldNum" sz="quarter" idx="13"/>
          </p:nvPr>
        </p:nvSpPr>
        <p:spPr/>
        <p:txBody>
          <a:bodyPr/>
          <a:lstStyle/>
          <a:p>
            <a:fld id="{BC1EE29D-1EA1-48ED-9B5D-BFC4AC156D0A}" type="slidenum">
              <a:rPr lang="ru-RU" smtClean="0"/>
              <a:pPr/>
              <a:t>‹#›</a:t>
            </a:fld>
            <a:endParaRPr lang="ru-RU" dirty="0"/>
          </a:p>
        </p:txBody>
      </p:sp>
    </p:spTree>
    <p:extLst>
      <p:ext uri="{BB962C8B-B14F-4D97-AF65-F5344CB8AC3E}">
        <p14:creationId xmlns:p14="http://schemas.microsoft.com/office/powerpoint/2010/main" val="328388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Заголовок раздела">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latinLnBrk="0">
              <a:defRPr lang="ru-RU" sz="4000" b="1" cap="small" baseline="0">
                <a:solidFill>
                  <a:srgbClr val="003300"/>
                </a:solidFill>
              </a:defRPr>
            </a:lvl1pPr>
          </a:lstStyle>
          <a:p>
            <a:r>
              <a:rPr lang="ru-RU"/>
              <a:t>Образец заголовка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D6E5A2-EC83-451F-A719-9AC1370DD5CF}" type="slidenum">
              <a:pPr/>
              <a:t>‹#›</a:t>
            </a:fld>
            <a:endParaRPr lang="ru-RU"/>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latinLnBrk="0">
              <a:buNone/>
              <a:defRPr lang="ru-RU" sz="1800"/>
            </a:lvl1pPr>
          </a:lstStyle>
          <a:p>
            <a:r>
              <a:rPr lang="ru-RU"/>
              <a:t>Эмблема организации</a:t>
            </a:r>
          </a:p>
        </p:txBody>
      </p:sp>
    </p:spTree>
    <p:extLst>
      <p:ext uri="{BB962C8B-B14F-4D97-AF65-F5344CB8AC3E}">
        <p14:creationId xmlns:p14="http://schemas.microsoft.com/office/powerpoint/2010/main" val="980299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latinLnBrk="0">
              <a:defRPr lang="ru-RU"/>
            </a:lvl1pPr>
          </a:lstStyle>
          <a:p>
            <a:r>
              <a:rPr lang="ru-RU"/>
              <a:t>Образец заголовка</a:t>
            </a:r>
          </a:p>
        </p:txBody>
      </p:sp>
      <p:sp>
        <p:nvSpPr>
          <p:cNvPr id="3" name="Content Placeholder 2"/>
          <p:cNvSpPr>
            <a:spLocks noGrp="1"/>
          </p:cNvSpPr>
          <p:nvPr>
            <p:ph idx="1"/>
          </p:nvPr>
        </p:nvSpPr>
        <p:spPr>
          <a:xfrm>
            <a:off x="762000" y="1596413"/>
            <a:ext cx="8077200" cy="4297363"/>
          </a:xfrm>
        </p:spPr>
        <p:txBody>
          <a:bodyPr>
            <a:normAutofit/>
          </a:bodyPr>
          <a:lstStyle>
            <a:lvl1pPr latinLnBrk="0">
              <a:defRPr lang="ru-RU" sz="3200">
                <a:latin typeface="+mn-lt"/>
              </a:defRPr>
            </a:lvl1pPr>
            <a:lvl2pPr latinLnBrk="0">
              <a:defRPr lang="ru-RU" sz="2800">
                <a:latin typeface="+mn-lt"/>
              </a:defRPr>
            </a:lvl2pPr>
            <a:lvl3pPr latinLnBrk="0">
              <a:defRPr lang="ru-RU" sz="2400">
                <a:latin typeface="+mn-lt"/>
              </a:defRPr>
            </a:lvl3pPr>
            <a:lvl4pPr latinLnBrk="0">
              <a:defRPr lang="ru-RU" sz="2400">
                <a:latin typeface="+mn-lt"/>
              </a:defRPr>
            </a:lvl4pPr>
            <a:lvl5pPr latinLnBrk="0">
              <a:defRPr lang="ru-RU" sz="2400">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lang="ru-RU"/>
          </a:p>
        </p:txBody>
      </p:sp>
    </p:spTree>
    <p:extLst>
      <p:ext uri="{BB962C8B-B14F-4D97-AF65-F5344CB8AC3E}">
        <p14:creationId xmlns:p14="http://schemas.microsoft.com/office/powerpoint/2010/main" val="721023849"/>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5BF28-CC98-423C-B081-39320B3D7258}" type="datetime1">
              <a:rPr lang="ru-RU" smtClean="0"/>
              <a:pPr/>
              <a:t>08.11.2022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B63BC-7EC6-405B-A8B3-990F8CBB918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8"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9.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1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3.png"/><Relationship Id="rId5" Type="http://schemas.openxmlformats.org/officeDocument/2006/relationships/image" Target="../media/image52.JPG"/><Relationship Id="rId4" Type="http://schemas.openxmlformats.org/officeDocument/2006/relationships/hyperlink" Target="mailto:sevkav@gosnadzor.r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hart" Target="../charts/chart1.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521339"/>
            <a:ext cx="8350696" cy="1658615"/>
          </a:xfrm>
        </p:spPr>
        <p:txBody>
          <a:bodyPr>
            <a:noAutofit/>
          </a:bodyPr>
          <a:lstStyle/>
          <a:p>
            <a:r>
              <a:rPr lang="ru-RU" sz="2400" b="1" dirty="0">
                <a:solidFill>
                  <a:srgbClr val="C00000"/>
                </a:solidFill>
                <a:effectLst>
                  <a:outerShdw blurRad="38100" dist="38100" dir="2700000" algn="tl">
                    <a:srgbClr val="000000">
                      <a:alpha val="43137"/>
                    </a:srgbClr>
                  </a:outerShdw>
                </a:effectLst>
              </a:rPr>
              <a:t>О правоприменительной практике</a:t>
            </a:r>
            <a:br>
              <a:rPr lang="ru-RU" sz="2400" b="1" dirty="0">
                <a:solidFill>
                  <a:srgbClr val="C00000"/>
                </a:solidFill>
                <a:effectLst>
                  <a:outerShdw blurRad="38100" dist="38100" dir="2700000" algn="tl">
                    <a:srgbClr val="000000">
                      <a:alpha val="43137"/>
                    </a:srgbClr>
                  </a:outerShdw>
                </a:effectLst>
              </a:rPr>
            </a:br>
            <a:r>
              <a:rPr lang="ru-RU" sz="2400" b="1" dirty="0">
                <a:solidFill>
                  <a:srgbClr val="C00000"/>
                </a:solidFill>
                <a:effectLst>
                  <a:outerShdw blurRad="38100" dist="38100" dir="2700000" algn="tl">
                    <a:srgbClr val="000000">
                      <a:alpha val="43137"/>
                    </a:srgbClr>
                  </a:outerShdw>
                </a:effectLst>
              </a:rPr>
              <a:t>контрольно-надзорной деятельности </a:t>
            </a:r>
            <a:br>
              <a:rPr lang="ru-RU" sz="2400" b="1" dirty="0">
                <a:solidFill>
                  <a:srgbClr val="C00000"/>
                </a:solidFill>
                <a:effectLst>
                  <a:outerShdw blurRad="38100" dist="38100" dir="2700000" algn="tl">
                    <a:srgbClr val="000000">
                      <a:alpha val="43137"/>
                    </a:srgbClr>
                  </a:outerShdw>
                </a:effectLst>
              </a:rPr>
            </a:br>
            <a:r>
              <a:rPr lang="ru-RU" sz="2400" b="1" dirty="0">
                <a:solidFill>
                  <a:srgbClr val="C00000"/>
                </a:solidFill>
                <a:effectLst>
                  <a:outerShdw blurRad="38100" dist="38100" dir="2700000" algn="tl">
                    <a:srgbClr val="000000">
                      <a:alpha val="43137"/>
                    </a:srgbClr>
                  </a:outerShdw>
                </a:effectLst>
              </a:rPr>
              <a:t>Северо-Европейского МТУ по надзору за ЯРБ Ростехнадзора </a:t>
            </a:r>
            <a:br>
              <a:rPr lang="ru-RU" sz="2400" b="1" dirty="0">
                <a:solidFill>
                  <a:srgbClr val="C00000"/>
                </a:solidFill>
                <a:effectLst>
                  <a:outerShdw blurRad="38100" dist="38100" dir="2700000" algn="tl">
                    <a:srgbClr val="000000">
                      <a:alpha val="43137"/>
                    </a:srgbClr>
                  </a:outerShdw>
                </a:effectLst>
              </a:rPr>
            </a:br>
            <a:r>
              <a:rPr lang="ru-RU" sz="2400" b="1" dirty="0">
                <a:solidFill>
                  <a:srgbClr val="C00000"/>
                </a:solidFill>
                <a:effectLst>
                  <a:outerShdw blurRad="38100" dist="38100" dir="2700000" algn="tl">
                    <a:srgbClr val="000000">
                      <a:alpha val="43137"/>
                    </a:srgbClr>
                  </a:outerShdw>
                </a:effectLst>
              </a:rPr>
              <a:t>при осуществлении федерального государственного надзора за радиационно опасными объектами</a:t>
            </a:r>
            <a:br>
              <a:rPr lang="ru-RU" sz="2400" b="1" dirty="0">
                <a:solidFill>
                  <a:srgbClr val="C00000"/>
                </a:solidFill>
                <a:effectLst>
                  <a:outerShdw blurRad="38100" dist="38100" dir="2700000" algn="tl">
                    <a:srgbClr val="000000">
                      <a:alpha val="43137"/>
                    </a:srgbClr>
                  </a:outerShdw>
                </a:effectLst>
              </a:rPr>
            </a:br>
            <a:r>
              <a:rPr lang="ru-RU" sz="2400" b="1" dirty="0">
                <a:solidFill>
                  <a:srgbClr val="C00000"/>
                </a:solidFill>
                <a:effectLst>
                  <a:outerShdw blurRad="38100" dist="38100" dir="2700000" algn="tl">
                    <a:srgbClr val="000000">
                      <a:alpha val="43137"/>
                    </a:srgbClr>
                  </a:outerShdw>
                </a:effectLst>
              </a:rPr>
              <a:t>за 9 месяцев </a:t>
            </a:r>
            <a:r>
              <a:rPr lang="ru-RU" sz="2400" b="1" dirty="0" smtClean="0">
                <a:solidFill>
                  <a:srgbClr val="C00000"/>
                </a:solidFill>
                <a:effectLst>
                  <a:outerShdw blurRad="38100" dist="38100" dir="2700000" algn="tl">
                    <a:srgbClr val="000000">
                      <a:alpha val="43137"/>
                    </a:srgbClr>
                  </a:outerShdw>
                </a:effectLst>
              </a:rPr>
              <a:t>2022 года</a:t>
            </a:r>
            <a:r>
              <a:rPr lang="ru-RU" sz="2400" b="1" dirty="0">
                <a:solidFill>
                  <a:srgbClr val="C00000"/>
                </a:solidFill>
                <a:effectLst>
                  <a:outerShdw blurRad="38100" dist="38100" dir="2700000" algn="tl">
                    <a:srgbClr val="000000">
                      <a:alpha val="43137"/>
                    </a:srgbClr>
                  </a:outerShdw>
                </a:effectLst>
              </a:rPr>
              <a:t/>
            </a:r>
            <a:br>
              <a:rPr lang="ru-RU" sz="2400" b="1" dirty="0">
                <a:solidFill>
                  <a:srgbClr val="C00000"/>
                </a:solidFill>
                <a:effectLst>
                  <a:outerShdw blurRad="38100" dist="38100" dir="2700000" algn="tl">
                    <a:srgbClr val="000000">
                      <a:alpha val="43137"/>
                    </a:srgbClr>
                  </a:outerShdw>
                </a:effectLst>
              </a:rPr>
            </a:br>
            <a:endParaRPr lang="ru-RU" sz="2400" dirty="0">
              <a:solidFill>
                <a:srgbClr val="C0000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214400" y="5085184"/>
            <a:ext cx="8856984" cy="1224136"/>
          </a:xfrm>
        </p:spPr>
        <p:txBody>
          <a:bodyPr>
            <a:normAutofit fontScale="92500" lnSpcReduction="20000"/>
          </a:bodyPr>
          <a:lstStyle/>
          <a:p>
            <a:pPr indent="450215">
              <a:lnSpc>
                <a:spcPct val="115000"/>
              </a:lnSpc>
            </a:pPr>
            <a:r>
              <a:rPr lang="ru-RU" altLang="ru-RU" sz="2000" b="1" dirty="0">
                <a:solidFill>
                  <a:schemeClr val="accent1">
                    <a:lumMod val="50000"/>
                  </a:schemeClr>
                </a:solidFill>
                <a:latin typeface="Arial" panose="020B0604020202020204" pitchFamily="34" charset="0"/>
                <a:cs typeface="Times New Roman" panose="02020603050405020304" pitchFamily="18" charset="0"/>
              </a:rPr>
              <a:t>Луковников Сергей Владимирович</a:t>
            </a:r>
          </a:p>
          <a:p>
            <a:pPr indent="450215">
              <a:lnSpc>
                <a:spcPct val="115000"/>
              </a:lnSpc>
            </a:pPr>
            <a:r>
              <a:rPr lang="ru-RU" altLang="ru-RU" sz="2000" b="1" dirty="0">
                <a:solidFill>
                  <a:schemeClr val="accent1">
                    <a:lumMod val="50000"/>
                  </a:schemeClr>
                </a:solidFill>
                <a:latin typeface="Arial" panose="020B0604020202020204" pitchFamily="34" charset="0"/>
                <a:cs typeface="Times New Roman" panose="02020603050405020304" pitchFamily="18" charset="0"/>
              </a:rPr>
              <a:t>заместитель руководителя</a:t>
            </a:r>
          </a:p>
          <a:p>
            <a:r>
              <a:rPr lang="ru-RU" altLang="ru-RU" sz="2000" b="1" dirty="0" smtClean="0">
                <a:solidFill>
                  <a:schemeClr val="accent1">
                    <a:lumMod val="50000"/>
                  </a:schemeClr>
                </a:solidFill>
                <a:latin typeface="Arial" panose="020B0604020202020204" pitchFamily="34" charset="0"/>
                <a:cs typeface="Times New Roman" panose="02020603050405020304" pitchFamily="18" charset="0"/>
              </a:rPr>
              <a:t>Северо-Европейского </a:t>
            </a:r>
            <a:r>
              <a:rPr lang="ru-RU" altLang="ru-RU" sz="2000" b="1" dirty="0">
                <a:solidFill>
                  <a:schemeClr val="accent1">
                    <a:lumMod val="50000"/>
                  </a:schemeClr>
                </a:solidFill>
                <a:latin typeface="Arial" panose="020B0604020202020204" pitchFamily="34" charset="0"/>
                <a:cs typeface="Times New Roman" panose="02020603050405020304" pitchFamily="18" charset="0"/>
              </a:rPr>
              <a:t>межрегионального территориального управления по надзору за ядерной и радиационной безопасностью</a:t>
            </a:r>
            <a:endParaRPr lang="ru-RU" altLang="ru-RU" sz="2000" b="1" dirty="0">
              <a:solidFill>
                <a:schemeClr val="accent2"/>
              </a:solidFill>
              <a:latin typeface="Arial" panose="020B0604020202020204" pitchFamily="34" charset="0"/>
              <a:cs typeface="Times New Roman" panose="02020603050405020304" pitchFamily="18" charset="0"/>
            </a:endParaRPr>
          </a:p>
        </p:txBody>
      </p:sp>
      <p:sp>
        <p:nvSpPr>
          <p:cNvPr id="4" name="TextBox 3"/>
          <p:cNvSpPr txBox="1"/>
          <p:nvPr/>
        </p:nvSpPr>
        <p:spPr>
          <a:xfrm>
            <a:off x="3563888" y="6488668"/>
            <a:ext cx="2557400" cy="369332"/>
          </a:xfrm>
          <a:prstGeom prst="rect">
            <a:avLst/>
          </a:prstGeom>
          <a:noFill/>
        </p:spPr>
        <p:txBody>
          <a:bodyPr wrap="square" rtlCol="0">
            <a:spAutoFit/>
          </a:bodyPr>
          <a:lstStyle/>
          <a:p>
            <a:r>
              <a:rPr lang="ru-RU" i="1" dirty="0" smtClean="0"/>
              <a:t>Санкт-Петербург 2022</a:t>
            </a:r>
            <a:endParaRPr lang="ru-RU"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414705" y="5940615"/>
            <a:ext cx="1009258" cy="7674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ctrTitle"/>
          </p:nvPr>
        </p:nvSpPr>
        <p:spPr/>
        <p:txBody>
          <a:bodyPr>
            <a:normAutofit/>
          </a:bodyPr>
          <a:lstStyle/>
          <a:p>
            <a:r>
              <a:rPr lang="ru-RU" b="1" dirty="0" smtClean="0"/>
              <a:t>Количество РИ в подразделениях организаций - </a:t>
            </a:r>
            <a:r>
              <a:rPr lang="ru-RU" b="1" dirty="0" smtClean="0">
                <a:solidFill>
                  <a:srgbClr val="C00000"/>
                </a:solidFill>
              </a:rPr>
              <a:t>2424</a:t>
            </a:r>
            <a:endParaRPr lang="ru-RU" dirty="0"/>
          </a:p>
        </p:txBody>
      </p:sp>
      <p:sp>
        <p:nvSpPr>
          <p:cNvPr id="2" name="Номер слайда 1"/>
          <p:cNvSpPr>
            <a:spLocks noGrp="1"/>
          </p:cNvSpPr>
          <p:nvPr>
            <p:ph type="sldNum" sz="quarter" idx="12"/>
          </p:nvPr>
        </p:nvSpPr>
        <p:spPr/>
        <p:txBody>
          <a:bodyPr/>
          <a:lstStyle/>
          <a:p>
            <a:fld id="{33D6E5A2-EC83-451F-A719-9AC1370DD5CF}" type="slidenum">
              <a:rPr lang="ru-RU" smtClean="0"/>
              <a:pPr/>
              <a:t>10</a:t>
            </a:fld>
            <a:endParaRPr lang="ru-RU"/>
          </a:p>
        </p:txBody>
      </p:sp>
      <p:graphicFrame>
        <p:nvGraphicFramePr>
          <p:cNvPr id="22" name="Таблица 21"/>
          <p:cNvGraphicFramePr>
            <a:graphicFrameLocks noGrp="1"/>
          </p:cNvGraphicFramePr>
          <p:nvPr>
            <p:extLst>
              <p:ext uri="{D42A27DB-BD31-4B8C-83A1-F6EECF244321}">
                <p14:modId xmlns:p14="http://schemas.microsoft.com/office/powerpoint/2010/main" val="2836357026"/>
              </p:ext>
            </p:extLst>
          </p:nvPr>
        </p:nvGraphicFramePr>
        <p:xfrm>
          <a:off x="323527" y="1711618"/>
          <a:ext cx="4888835" cy="2581477"/>
        </p:xfrm>
        <a:graphic>
          <a:graphicData uri="http://schemas.openxmlformats.org/drawingml/2006/table">
            <a:tbl>
              <a:tblPr>
                <a:tableStyleId>{5C22544A-7EE6-4342-B048-85BDC9FD1C3A}</a:tableStyleId>
              </a:tblPr>
              <a:tblGrid>
                <a:gridCol w="4339649">
                  <a:extLst>
                    <a:ext uri="{9D8B030D-6E8A-4147-A177-3AD203B41FA5}">
                      <a16:colId xmlns:a16="http://schemas.microsoft.com/office/drawing/2014/main" val="3367189522"/>
                    </a:ext>
                  </a:extLst>
                </a:gridCol>
                <a:gridCol w="549186">
                  <a:extLst>
                    <a:ext uri="{9D8B030D-6E8A-4147-A177-3AD203B41FA5}">
                      <a16:colId xmlns:a16="http://schemas.microsoft.com/office/drawing/2014/main" val="3612916095"/>
                    </a:ext>
                  </a:extLst>
                </a:gridCol>
              </a:tblGrid>
              <a:tr h="1151170">
                <a:tc>
                  <a:txBody>
                    <a:bodyPr/>
                    <a:lstStyle/>
                    <a:p>
                      <a:pPr algn="ctr">
                        <a:spcAft>
                          <a:spcPts val="0"/>
                        </a:spcAft>
                      </a:pPr>
                      <a:r>
                        <a:rPr lang="ru-RU" sz="1800" b="1" dirty="0">
                          <a:effectLst/>
                        </a:rPr>
                        <a:t>Количество РИ, в которых содержатся только ОРИ и (или) РВ с активностью, соответствующей:</a:t>
                      </a:r>
                      <a:endParaRPr lang="ru-RU" sz="1800" b="1" dirty="0">
                        <a:effectLst/>
                        <a:latin typeface="Arial" panose="020B0604020202020204" pitchFamily="34" charset="0"/>
                        <a:ea typeface="Times New Roman" panose="02020603050405020304" pitchFamily="18" charset="0"/>
                      </a:endParaRPr>
                    </a:p>
                  </a:txBody>
                  <a:tcPr marL="47625" marR="47625" marT="0" marB="0">
                    <a:solidFill>
                      <a:schemeClr val="accent6">
                        <a:lumMod val="40000"/>
                        <a:lumOff val="60000"/>
                      </a:schemeClr>
                    </a:solidFill>
                  </a:tcPr>
                </a:tc>
                <a:tc>
                  <a:txBody>
                    <a:bodyPr/>
                    <a:lstStyle/>
                    <a:p>
                      <a:pPr algn="ctr">
                        <a:spcAft>
                          <a:spcPts val="0"/>
                        </a:spcAft>
                      </a:pPr>
                      <a:r>
                        <a:rPr lang="ru-RU" sz="1800" b="1" dirty="0">
                          <a:solidFill>
                            <a:srgbClr val="C00000"/>
                          </a:solidFill>
                          <a:effectLst>
                            <a:outerShdw blurRad="38100" dist="38100" dir="2700000" algn="tl">
                              <a:srgbClr val="000000">
                                <a:alpha val="43137"/>
                              </a:srgbClr>
                            </a:outerShdw>
                          </a:effectLst>
                        </a:rPr>
                        <a:t>127</a:t>
                      </a:r>
                      <a:endParaRPr lang="ru-RU" sz="1800" b="1"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txBody>
                  <a:tcPr marL="47625" marR="47625" marT="0" marB="0">
                    <a:solidFill>
                      <a:schemeClr val="accent6">
                        <a:lumMod val="40000"/>
                        <a:lumOff val="60000"/>
                      </a:schemeClr>
                    </a:solidFill>
                  </a:tcPr>
                </a:tc>
                <a:extLst>
                  <a:ext uri="{0D108BD9-81ED-4DB2-BD59-A6C34878D82A}">
                    <a16:rowId xmlns:a16="http://schemas.microsoft.com/office/drawing/2014/main" val="3005489131"/>
                  </a:ext>
                </a:extLst>
              </a:tr>
              <a:tr h="476769">
                <a:tc>
                  <a:txBody>
                    <a:bodyPr/>
                    <a:lstStyle/>
                    <a:p>
                      <a:pPr>
                        <a:spcAft>
                          <a:spcPts val="0"/>
                        </a:spcAft>
                      </a:pPr>
                      <a:r>
                        <a:rPr lang="ru-RU" sz="1800" dirty="0">
                          <a:effectLst/>
                        </a:rPr>
                        <a:t>I классу работ с РВ           </a:t>
                      </a:r>
                      <a:endParaRPr lang="ru-RU" sz="1800" dirty="0">
                        <a:effectLst/>
                        <a:latin typeface="Arial" panose="020B0604020202020204" pitchFamily="34" charset="0"/>
                        <a:ea typeface="Times New Roman" panose="02020603050405020304" pitchFamily="18" charset="0"/>
                      </a:endParaRPr>
                    </a:p>
                  </a:txBody>
                  <a:tcPr marL="47625" marR="47625" marT="0" marB="0">
                    <a:solidFill>
                      <a:schemeClr val="accent6">
                        <a:lumMod val="20000"/>
                        <a:lumOff val="80000"/>
                      </a:schemeClr>
                    </a:solidFill>
                  </a:tcPr>
                </a:tc>
                <a:tc>
                  <a:txBody>
                    <a:bodyPr/>
                    <a:lstStyle/>
                    <a:p>
                      <a:pPr>
                        <a:spcAft>
                          <a:spcPts val="0"/>
                        </a:spcAft>
                      </a:pPr>
                      <a:r>
                        <a:rPr lang="ru-RU" sz="1800" dirty="0">
                          <a:effectLst/>
                        </a:rPr>
                        <a:t>6</a:t>
                      </a:r>
                      <a:endParaRPr lang="ru-RU" sz="1800" dirty="0">
                        <a:effectLst/>
                        <a:latin typeface="Arial" panose="020B0604020202020204" pitchFamily="34" charset="0"/>
                        <a:ea typeface="Times New Roman" panose="02020603050405020304" pitchFamily="18" charset="0"/>
                      </a:endParaRPr>
                    </a:p>
                  </a:txBody>
                  <a:tcPr marL="47625" marR="47625" marT="0" marB="0">
                    <a:solidFill>
                      <a:schemeClr val="accent6">
                        <a:lumMod val="20000"/>
                        <a:lumOff val="80000"/>
                      </a:schemeClr>
                    </a:solidFill>
                  </a:tcPr>
                </a:tc>
                <a:extLst>
                  <a:ext uri="{0D108BD9-81ED-4DB2-BD59-A6C34878D82A}">
                    <a16:rowId xmlns:a16="http://schemas.microsoft.com/office/drawing/2014/main" val="29607543"/>
                  </a:ext>
                </a:extLst>
              </a:tr>
              <a:tr h="476769">
                <a:tc>
                  <a:txBody>
                    <a:bodyPr/>
                    <a:lstStyle/>
                    <a:p>
                      <a:pPr>
                        <a:spcAft>
                          <a:spcPts val="0"/>
                        </a:spcAft>
                      </a:pPr>
                      <a:r>
                        <a:rPr lang="ru-RU" sz="1800" dirty="0">
                          <a:effectLst/>
                        </a:rPr>
                        <a:t>II классу работ с РВ                      </a:t>
                      </a:r>
                      <a:endParaRPr lang="ru-RU" sz="1800" dirty="0">
                        <a:effectLst/>
                        <a:latin typeface="Arial" panose="020B0604020202020204" pitchFamily="34" charset="0"/>
                        <a:ea typeface="Times New Roman" panose="02020603050405020304" pitchFamily="18" charset="0"/>
                      </a:endParaRPr>
                    </a:p>
                  </a:txBody>
                  <a:tcPr marL="47625" marR="47625" marT="0" marB="0">
                    <a:solidFill>
                      <a:schemeClr val="accent6">
                        <a:lumMod val="20000"/>
                        <a:lumOff val="80000"/>
                      </a:schemeClr>
                    </a:solidFill>
                  </a:tcPr>
                </a:tc>
                <a:tc>
                  <a:txBody>
                    <a:bodyPr/>
                    <a:lstStyle/>
                    <a:p>
                      <a:pPr>
                        <a:spcAft>
                          <a:spcPts val="0"/>
                        </a:spcAft>
                      </a:pPr>
                      <a:r>
                        <a:rPr lang="ru-RU" sz="1800" dirty="0" smtClean="0">
                          <a:effectLst/>
                        </a:rPr>
                        <a:t>81</a:t>
                      </a:r>
                      <a:endParaRPr lang="ru-RU" sz="1800" dirty="0">
                        <a:effectLst/>
                        <a:latin typeface="Arial" panose="020B0604020202020204" pitchFamily="34" charset="0"/>
                        <a:ea typeface="Times New Roman" panose="02020603050405020304" pitchFamily="18" charset="0"/>
                      </a:endParaRPr>
                    </a:p>
                  </a:txBody>
                  <a:tcPr marL="47625" marR="47625" marT="0" marB="0">
                    <a:solidFill>
                      <a:schemeClr val="accent6">
                        <a:lumMod val="20000"/>
                        <a:lumOff val="80000"/>
                      </a:schemeClr>
                    </a:solidFill>
                  </a:tcPr>
                </a:tc>
                <a:extLst>
                  <a:ext uri="{0D108BD9-81ED-4DB2-BD59-A6C34878D82A}">
                    <a16:rowId xmlns:a16="http://schemas.microsoft.com/office/drawing/2014/main" val="849802695"/>
                  </a:ext>
                </a:extLst>
              </a:tr>
              <a:tr h="476769">
                <a:tc>
                  <a:txBody>
                    <a:bodyPr/>
                    <a:lstStyle/>
                    <a:p>
                      <a:pPr>
                        <a:spcAft>
                          <a:spcPts val="0"/>
                        </a:spcAft>
                      </a:pPr>
                      <a:r>
                        <a:rPr lang="ru-RU" sz="1800" dirty="0">
                          <a:effectLst/>
                        </a:rPr>
                        <a:t>III классу работ с РВ                      </a:t>
                      </a:r>
                      <a:endParaRPr lang="ru-RU" sz="1800" dirty="0">
                        <a:effectLst/>
                        <a:latin typeface="Arial" panose="020B0604020202020204" pitchFamily="34" charset="0"/>
                        <a:ea typeface="Times New Roman" panose="02020603050405020304" pitchFamily="18" charset="0"/>
                      </a:endParaRPr>
                    </a:p>
                  </a:txBody>
                  <a:tcPr marL="47625" marR="47625" marT="0" marB="0">
                    <a:solidFill>
                      <a:schemeClr val="accent6">
                        <a:lumMod val="20000"/>
                        <a:lumOff val="80000"/>
                      </a:schemeClr>
                    </a:solidFill>
                  </a:tcPr>
                </a:tc>
                <a:tc>
                  <a:txBody>
                    <a:bodyPr/>
                    <a:lstStyle/>
                    <a:p>
                      <a:pPr>
                        <a:spcAft>
                          <a:spcPts val="0"/>
                        </a:spcAft>
                      </a:pPr>
                      <a:r>
                        <a:rPr lang="ru-RU" sz="1800" dirty="0" smtClean="0">
                          <a:effectLst/>
                        </a:rPr>
                        <a:t>40</a:t>
                      </a:r>
                      <a:endParaRPr lang="ru-RU" sz="1800" dirty="0">
                        <a:effectLst/>
                        <a:latin typeface="Arial" panose="020B0604020202020204" pitchFamily="34" charset="0"/>
                        <a:ea typeface="Times New Roman" panose="02020603050405020304" pitchFamily="18" charset="0"/>
                      </a:endParaRPr>
                    </a:p>
                  </a:txBody>
                  <a:tcPr marL="47625" marR="47625" marT="0" marB="0">
                    <a:solidFill>
                      <a:schemeClr val="accent6">
                        <a:lumMod val="20000"/>
                        <a:lumOff val="80000"/>
                      </a:schemeClr>
                    </a:solidFill>
                  </a:tcPr>
                </a:tc>
                <a:extLst>
                  <a:ext uri="{0D108BD9-81ED-4DB2-BD59-A6C34878D82A}">
                    <a16:rowId xmlns:a16="http://schemas.microsoft.com/office/drawing/2014/main" val="3167849761"/>
                  </a:ext>
                </a:extLst>
              </a:tr>
            </a:tbl>
          </a:graphicData>
        </a:graphic>
      </p:graphicFrame>
      <p:graphicFrame>
        <p:nvGraphicFramePr>
          <p:cNvPr id="24" name="Диаграмма 23"/>
          <p:cNvGraphicFramePr/>
          <p:nvPr>
            <p:extLst>
              <p:ext uri="{D42A27DB-BD31-4B8C-83A1-F6EECF244321}">
                <p14:modId xmlns:p14="http://schemas.microsoft.com/office/powerpoint/2010/main" val="2603616561"/>
              </p:ext>
            </p:extLst>
          </p:nvPr>
        </p:nvGraphicFramePr>
        <p:xfrm>
          <a:off x="5447434" y="1469791"/>
          <a:ext cx="3318778" cy="20544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Таблица 24"/>
          <p:cNvGraphicFramePr>
            <a:graphicFrameLocks noGrp="1"/>
          </p:cNvGraphicFramePr>
          <p:nvPr>
            <p:extLst>
              <p:ext uri="{D42A27DB-BD31-4B8C-83A1-F6EECF244321}">
                <p14:modId xmlns:p14="http://schemas.microsoft.com/office/powerpoint/2010/main" val="1616980773"/>
              </p:ext>
            </p:extLst>
          </p:nvPr>
        </p:nvGraphicFramePr>
        <p:xfrm>
          <a:off x="323528" y="4509122"/>
          <a:ext cx="4910285" cy="2198974"/>
        </p:xfrm>
        <a:graphic>
          <a:graphicData uri="http://schemas.openxmlformats.org/drawingml/2006/table">
            <a:tbl>
              <a:tblPr>
                <a:tableStyleId>{5C22544A-7EE6-4342-B048-85BDC9FD1C3A}</a:tableStyleId>
              </a:tblPr>
              <a:tblGrid>
                <a:gridCol w="4206545">
                  <a:extLst>
                    <a:ext uri="{9D8B030D-6E8A-4147-A177-3AD203B41FA5}">
                      <a16:colId xmlns:a16="http://schemas.microsoft.com/office/drawing/2014/main" val="1813702032"/>
                    </a:ext>
                  </a:extLst>
                </a:gridCol>
                <a:gridCol w="703740">
                  <a:extLst>
                    <a:ext uri="{9D8B030D-6E8A-4147-A177-3AD203B41FA5}">
                      <a16:colId xmlns:a16="http://schemas.microsoft.com/office/drawing/2014/main" val="2083434631"/>
                    </a:ext>
                  </a:extLst>
                </a:gridCol>
              </a:tblGrid>
              <a:tr h="628279">
                <a:tc>
                  <a:txBody>
                    <a:bodyPr/>
                    <a:lstStyle/>
                    <a:p>
                      <a:pPr algn="ctr">
                        <a:spcAft>
                          <a:spcPts val="0"/>
                        </a:spcAft>
                      </a:pPr>
                      <a:r>
                        <a:rPr lang="ru-RU" sz="1800" b="1" dirty="0">
                          <a:effectLst/>
                        </a:rPr>
                        <a:t>Количество РИ, в которых содержатся только ЗРИ,  в том числе: </a:t>
                      </a:r>
                      <a:endParaRPr lang="ru-RU" sz="1800" b="1" dirty="0">
                        <a:effectLst/>
                        <a:latin typeface="Arial" panose="020B0604020202020204" pitchFamily="34" charset="0"/>
                        <a:ea typeface="Times New Roman" panose="02020603050405020304" pitchFamily="18" charset="0"/>
                      </a:endParaRPr>
                    </a:p>
                  </a:txBody>
                  <a:tcPr marL="47625" marR="47625" marT="0" marB="0">
                    <a:solidFill>
                      <a:schemeClr val="accent5">
                        <a:lumMod val="40000"/>
                        <a:lumOff val="60000"/>
                      </a:schemeClr>
                    </a:solidFill>
                  </a:tcPr>
                </a:tc>
                <a:tc>
                  <a:txBody>
                    <a:bodyPr/>
                    <a:lstStyle/>
                    <a:p>
                      <a:pPr algn="ctr">
                        <a:spcAft>
                          <a:spcPts val="0"/>
                        </a:spcAft>
                      </a:pPr>
                      <a:r>
                        <a:rPr lang="ru-RU" sz="1800" b="1" dirty="0" smtClean="0">
                          <a:solidFill>
                            <a:srgbClr val="C00000"/>
                          </a:solidFill>
                          <a:effectLst>
                            <a:outerShdw blurRad="38100" dist="38100" dir="2700000" algn="tl">
                              <a:srgbClr val="000000">
                                <a:alpha val="43137"/>
                              </a:srgbClr>
                            </a:outerShdw>
                          </a:effectLst>
                        </a:rPr>
                        <a:t>2297</a:t>
                      </a:r>
                      <a:endParaRPr lang="ru-RU" sz="1800" b="1"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txBody>
                  <a:tcPr marL="47625" marR="47625" marT="0" marB="0">
                    <a:solidFill>
                      <a:schemeClr val="accent5">
                        <a:lumMod val="40000"/>
                        <a:lumOff val="60000"/>
                      </a:schemeClr>
                    </a:solidFill>
                  </a:tcPr>
                </a:tc>
                <a:extLst>
                  <a:ext uri="{0D108BD9-81ED-4DB2-BD59-A6C34878D82A}">
                    <a16:rowId xmlns:a16="http://schemas.microsoft.com/office/drawing/2014/main" val="3318803182"/>
                  </a:ext>
                </a:extLst>
              </a:tr>
              <a:tr h="314139">
                <a:tc>
                  <a:txBody>
                    <a:bodyPr/>
                    <a:lstStyle/>
                    <a:p>
                      <a:pPr>
                        <a:spcAft>
                          <a:spcPts val="0"/>
                        </a:spcAft>
                      </a:pPr>
                      <a:r>
                        <a:rPr lang="ru-RU" sz="1800" dirty="0">
                          <a:effectLst/>
                        </a:rPr>
                        <a:t>I категории   </a:t>
                      </a:r>
                      <a:endParaRPr lang="ru-RU" sz="1800" dirty="0">
                        <a:effectLst/>
                        <a:latin typeface="Arial" panose="020B0604020202020204" pitchFamily="34" charset="0"/>
                        <a:ea typeface="Times New Roman" panose="02020603050405020304" pitchFamily="18" charset="0"/>
                      </a:endParaRPr>
                    </a:p>
                  </a:txBody>
                  <a:tcPr marL="47625" marR="47625" marT="0" marB="0">
                    <a:solidFill>
                      <a:schemeClr val="accent5">
                        <a:lumMod val="20000"/>
                        <a:lumOff val="80000"/>
                      </a:schemeClr>
                    </a:solidFill>
                  </a:tcPr>
                </a:tc>
                <a:tc>
                  <a:txBody>
                    <a:bodyPr/>
                    <a:lstStyle/>
                    <a:p>
                      <a:pPr>
                        <a:spcAft>
                          <a:spcPts val="0"/>
                        </a:spcAft>
                      </a:pPr>
                      <a:r>
                        <a:rPr lang="ru-RU" sz="1800" dirty="0">
                          <a:effectLst/>
                        </a:rPr>
                        <a:t>11</a:t>
                      </a:r>
                      <a:endParaRPr lang="ru-RU" sz="1800" dirty="0">
                        <a:effectLst/>
                        <a:latin typeface="Arial" panose="020B0604020202020204" pitchFamily="34" charset="0"/>
                        <a:ea typeface="Times New Roman" panose="02020603050405020304" pitchFamily="18" charset="0"/>
                      </a:endParaRPr>
                    </a:p>
                  </a:txBody>
                  <a:tcPr marL="47625" marR="47625" marT="0" marB="0">
                    <a:solidFill>
                      <a:schemeClr val="accent5">
                        <a:lumMod val="20000"/>
                        <a:lumOff val="80000"/>
                      </a:schemeClr>
                    </a:solidFill>
                  </a:tcPr>
                </a:tc>
                <a:extLst>
                  <a:ext uri="{0D108BD9-81ED-4DB2-BD59-A6C34878D82A}">
                    <a16:rowId xmlns:a16="http://schemas.microsoft.com/office/drawing/2014/main" val="3399884599"/>
                  </a:ext>
                </a:extLst>
              </a:tr>
              <a:tr h="314139">
                <a:tc>
                  <a:txBody>
                    <a:bodyPr/>
                    <a:lstStyle/>
                    <a:p>
                      <a:pPr>
                        <a:spcAft>
                          <a:spcPts val="0"/>
                        </a:spcAft>
                      </a:pPr>
                      <a:r>
                        <a:rPr lang="en-US" sz="1800" dirty="0">
                          <a:effectLst/>
                        </a:rPr>
                        <a:t>I</a:t>
                      </a:r>
                      <a:r>
                        <a:rPr lang="ru-RU" sz="1800" dirty="0">
                          <a:effectLst/>
                        </a:rPr>
                        <a:t>I категории   </a:t>
                      </a:r>
                      <a:endParaRPr lang="ru-RU" sz="1800" dirty="0">
                        <a:effectLst/>
                        <a:latin typeface="Arial" panose="020B0604020202020204" pitchFamily="34" charset="0"/>
                        <a:ea typeface="Times New Roman" panose="02020603050405020304" pitchFamily="18" charset="0"/>
                      </a:endParaRPr>
                    </a:p>
                  </a:txBody>
                  <a:tcPr marL="47625" marR="47625" marT="0" marB="0">
                    <a:solidFill>
                      <a:schemeClr val="accent5">
                        <a:lumMod val="20000"/>
                        <a:lumOff val="80000"/>
                      </a:schemeClr>
                    </a:solidFill>
                  </a:tcPr>
                </a:tc>
                <a:tc>
                  <a:txBody>
                    <a:bodyPr/>
                    <a:lstStyle/>
                    <a:p>
                      <a:pPr>
                        <a:spcAft>
                          <a:spcPts val="0"/>
                        </a:spcAft>
                      </a:pPr>
                      <a:r>
                        <a:rPr lang="ru-RU" sz="1800" dirty="0" smtClean="0">
                          <a:effectLst/>
                        </a:rPr>
                        <a:t>117</a:t>
                      </a:r>
                      <a:endParaRPr lang="ru-RU" sz="1800" dirty="0">
                        <a:effectLst/>
                        <a:latin typeface="Arial" panose="020B0604020202020204" pitchFamily="34" charset="0"/>
                        <a:ea typeface="Times New Roman" panose="02020603050405020304" pitchFamily="18" charset="0"/>
                      </a:endParaRPr>
                    </a:p>
                  </a:txBody>
                  <a:tcPr marL="47625" marR="47625" marT="0" marB="0">
                    <a:solidFill>
                      <a:schemeClr val="accent5">
                        <a:lumMod val="20000"/>
                        <a:lumOff val="80000"/>
                      </a:schemeClr>
                    </a:solidFill>
                  </a:tcPr>
                </a:tc>
                <a:extLst>
                  <a:ext uri="{0D108BD9-81ED-4DB2-BD59-A6C34878D82A}">
                    <a16:rowId xmlns:a16="http://schemas.microsoft.com/office/drawing/2014/main" val="4081651531"/>
                  </a:ext>
                </a:extLst>
              </a:tr>
              <a:tr h="314139">
                <a:tc>
                  <a:txBody>
                    <a:bodyPr/>
                    <a:lstStyle/>
                    <a:p>
                      <a:pPr>
                        <a:spcAft>
                          <a:spcPts val="0"/>
                        </a:spcAft>
                      </a:pPr>
                      <a:r>
                        <a:rPr lang="ru-RU" sz="1800" dirty="0">
                          <a:effectLst/>
                        </a:rPr>
                        <a:t>I</a:t>
                      </a:r>
                      <a:r>
                        <a:rPr lang="en-US" sz="1800" dirty="0">
                          <a:effectLst/>
                        </a:rPr>
                        <a:t>II</a:t>
                      </a:r>
                      <a:r>
                        <a:rPr lang="ru-RU" sz="1800" dirty="0">
                          <a:effectLst/>
                        </a:rPr>
                        <a:t> категории   </a:t>
                      </a:r>
                      <a:endParaRPr lang="ru-RU" sz="1800" dirty="0">
                        <a:effectLst/>
                        <a:latin typeface="Arial" panose="020B0604020202020204" pitchFamily="34" charset="0"/>
                        <a:ea typeface="Times New Roman" panose="02020603050405020304" pitchFamily="18" charset="0"/>
                      </a:endParaRPr>
                    </a:p>
                  </a:txBody>
                  <a:tcPr marL="47625" marR="47625" marT="0" marB="0">
                    <a:solidFill>
                      <a:schemeClr val="accent5">
                        <a:lumMod val="20000"/>
                        <a:lumOff val="80000"/>
                      </a:schemeClr>
                    </a:solidFill>
                  </a:tcPr>
                </a:tc>
                <a:tc>
                  <a:txBody>
                    <a:bodyPr/>
                    <a:lstStyle/>
                    <a:p>
                      <a:pPr>
                        <a:spcAft>
                          <a:spcPts val="0"/>
                        </a:spcAft>
                      </a:pPr>
                      <a:r>
                        <a:rPr lang="ru-RU" sz="1800" dirty="0" smtClean="0">
                          <a:effectLst/>
                        </a:rPr>
                        <a:t>176</a:t>
                      </a:r>
                      <a:endParaRPr lang="ru-RU" sz="1800" dirty="0">
                        <a:effectLst/>
                        <a:latin typeface="Arial" panose="020B0604020202020204" pitchFamily="34" charset="0"/>
                        <a:ea typeface="Times New Roman" panose="02020603050405020304" pitchFamily="18" charset="0"/>
                      </a:endParaRPr>
                    </a:p>
                  </a:txBody>
                  <a:tcPr marL="47625" marR="47625" marT="0" marB="0">
                    <a:solidFill>
                      <a:schemeClr val="accent5">
                        <a:lumMod val="20000"/>
                        <a:lumOff val="80000"/>
                      </a:schemeClr>
                    </a:solidFill>
                  </a:tcPr>
                </a:tc>
                <a:extLst>
                  <a:ext uri="{0D108BD9-81ED-4DB2-BD59-A6C34878D82A}">
                    <a16:rowId xmlns:a16="http://schemas.microsoft.com/office/drawing/2014/main" val="3835628510"/>
                  </a:ext>
                </a:extLst>
              </a:tr>
              <a:tr h="314139">
                <a:tc>
                  <a:txBody>
                    <a:bodyPr/>
                    <a:lstStyle/>
                    <a:p>
                      <a:pPr>
                        <a:spcAft>
                          <a:spcPts val="0"/>
                        </a:spcAft>
                      </a:pPr>
                      <a:r>
                        <a:rPr lang="en-US" sz="1800" dirty="0">
                          <a:effectLst/>
                        </a:rPr>
                        <a:t>IV</a:t>
                      </a:r>
                      <a:r>
                        <a:rPr lang="ru-RU" sz="1800" dirty="0">
                          <a:effectLst/>
                        </a:rPr>
                        <a:t> категории</a:t>
                      </a:r>
                      <a:endParaRPr lang="ru-RU" sz="1800" dirty="0">
                        <a:effectLst/>
                        <a:latin typeface="Arial" panose="020B0604020202020204" pitchFamily="34" charset="0"/>
                        <a:ea typeface="Times New Roman" panose="02020603050405020304" pitchFamily="18" charset="0"/>
                      </a:endParaRPr>
                    </a:p>
                  </a:txBody>
                  <a:tcPr marL="47625" marR="47625" marT="0" marB="0">
                    <a:solidFill>
                      <a:schemeClr val="accent5">
                        <a:lumMod val="20000"/>
                        <a:lumOff val="80000"/>
                      </a:schemeClr>
                    </a:solidFill>
                  </a:tcPr>
                </a:tc>
                <a:tc>
                  <a:txBody>
                    <a:bodyPr/>
                    <a:lstStyle/>
                    <a:p>
                      <a:pPr>
                        <a:spcAft>
                          <a:spcPts val="0"/>
                        </a:spcAft>
                      </a:pPr>
                      <a:r>
                        <a:rPr lang="ru-RU" sz="1800" dirty="0" smtClean="0">
                          <a:effectLst/>
                        </a:rPr>
                        <a:t>671</a:t>
                      </a:r>
                      <a:endParaRPr lang="ru-RU" sz="1800" dirty="0">
                        <a:effectLst/>
                        <a:latin typeface="Arial" panose="020B0604020202020204" pitchFamily="34" charset="0"/>
                        <a:ea typeface="Times New Roman" panose="02020603050405020304" pitchFamily="18" charset="0"/>
                      </a:endParaRPr>
                    </a:p>
                  </a:txBody>
                  <a:tcPr marL="47625" marR="47625" marT="0" marB="0">
                    <a:solidFill>
                      <a:schemeClr val="accent5">
                        <a:lumMod val="20000"/>
                        <a:lumOff val="80000"/>
                      </a:schemeClr>
                    </a:solidFill>
                  </a:tcPr>
                </a:tc>
                <a:extLst>
                  <a:ext uri="{0D108BD9-81ED-4DB2-BD59-A6C34878D82A}">
                    <a16:rowId xmlns:a16="http://schemas.microsoft.com/office/drawing/2014/main" val="955967604"/>
                  </a:ext>
                </a:extLst>
              </a:tr>
              <a:tr h="314139">
                <a:tc>
                  <a:txBody>
                    <a:bodyPr/>
                    <a:lstStyle/>
                    <a:p>
                      <a:pPr>
                        <a:spcAft>
                          <a:spcPts val="0"/>
                        </a:spcAft>
                      </a:pPr>
                      <a:r>
                        <a:rPr lang="en-US" sz="1800" dirty="0">
                          <a:effectLst/>
                        </a:rPr>
                        <a:t>V</a:t>
                      </a:r>
                      <a:r>
                        <a:rPr lang="ru-RU" sz="1800" dirty="0">
                          <a:effectLst/>
                        </a:rPr>
                        <a:t> категории   </a:t>
                      </a:r>
                      <a:endParaRPr lang="ru-RU" sz="1800" dirty="0">
                        <a:effectLst/>
                        <a:latin typeface="Arial" panose="020B0604020202020204" pitchFamily="34" charset="0"/>
                        <a:ea typeface="Times New Roman" panose="02020603050405020304" pitchFamily="18" charset="0"/>
                      </a:endParaRPr>
                    </a:p>
                  </a:txBody>
                  <a:tcPr marL="47625" marR="47625" marT="0" marB="0">
                    <a:solidFill>
                      <a:schemeClr val="accent5">
                        <a:lumMod val="20000"/>
                        <a:lumOff val="80000"/>
                      </a:schemeClr>
                    </a:solidFill>
                  </a:tcPr>
                </a:tc>
                <a:tc>
                  <a:txBody>
                    <a:bodyPr/>
                    <a:lstStyle/>
                    <a:p>
                      <a:pPr>
                        <a:spcAft>
                          <a:spcPts val="0"/>
                        </a:spcAft>
                      </a:pPr>
                      <a:r>
                        <a:rPr lang="ru-RU" sz="1800" dirty="0" smtClean="0">
                          <a:effectLst/>
                        </a:rPr>
                        <a:t>1316</a:t>
                      </a:r>
                      <a:endParaRPr lang="ru-RU" sz="1800" dirty="0">
                        <a:effectLst/>
                        <a:latin typeface="Arial" panose="020B0604020202020204" pitchFamily="34" charset="0"/>
                        <a:ea typeface="Times New Roman" panose="02020603050405020304" pitchFamily="18" charset="0"/>
                      </a:endParaRPr>
                    </a:p>
                  </a:txBody>
                  <a:tcPr marL="47625" marR="47625" marT="0" marB="0">
                    <a:solidFill>
                      <a:schemeClr val="accent5">
                        <a:lumMod val="20000"/>
                        <a:lumOff val="80000"/>
                      </a:schemeClr>
                    </a:solidFill>
                  </a:tcPr>
                </a:tc>
                <a:extLst>
                  <a:ext uri="{0D108BD9-81ED-4DB2-BD59-A6C34878D82A}">
                    <a16:rowId xmlns:a16="http://schemas.microsoft.com/office/drawing/2014/main" val="2225965785"/>
                  </a:ext>
                </a:extLst>
              </a:tr>
            </a:tbl>
          </a:graphicData>
        </a:graphic>
      </p:graphicFrame>
      <p:pic>
        <p:nvPicPr>
          <p:cNvPr id="19" name="Picture 3" descr="ZRI_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71752" y="5930542"/>
            <a:ext cx="1012060" cy="759045"/>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graphicFrame>
        <p:nvGraphicFramePr>
          <p:cNvPr id="10" name="Диаграмма 9"/>
          <p:cNvGraphicFramePr>
            <a:graphicFrameLocks/>
          </p:cNvGraphicFramePr>
          <p:nvPr>
            <p:extLst>
              <p:ext uri="{D42A27DB-BD31-4B8C-83A1-F6EECF244321}">
                <p14:modId xmlns:p14="http://schemas.microsoft.com/office/powerpoint/2010/main" val="85390940"/>
              </p:ext>
            </p:extLst>
          </p:nvPr>
        </p:nvGraphicFramePr>
        <p:xfrm>
          <a:off x="5449060" y="3524281"/>
          <a:ext cx="3318778" cy="2346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050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62234" y="1149344"/>
            <a:ext cx="873816" cy="1246931"/>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4" descr="Безымянный.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6537" y="2542427"/>
            <a:ext cx="899513" cy="1347041"/>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320999" y="1432698"/>
            <a:ext cx="5381770" cy="1169551"/>
          </a:xfrm>
          <a:prstGeom prst="rect">
            <a:avLst/>
          </a:prstGeom>
        </p:spPr>
        <p:txBody>
          <a:bodyPr wrap="square">
            <a:spAutoFit/>
          </a:bodyPr>
          <a:lstStyle/>
          <a:p>
            <a:pPr algn="just">
              <a:defRPr/>
            </a:pPr>
            <a:r>
              <a:rPr lang="ru-RU" sz="1400" b="1" dirty="0"/>
              <a:t>Статья 26. Разрешения (лицензии) на право ведения работ в ОИАЭ</a:t>
            </a:r>
          </a:p>
          <a:p>
            <a:pPr indent="361950" algn="just">
              <a:defRPr/>
            </a:pPr>
            <a:r>
              <a:rPr lang="ru-RU" sz="1400" b="1" dirty="0" smtClean="0">
                <a:solidFill>
                  <a:srgbClr val="C00000"/>
                </a:solidFill>
              </a:rPr>
              <a:t>Любая </a:t>
            </a:r>
            <a:r>
              <a:rPr lang="ru-RU" sz="1400" b="1" dirty="0">
                <a:solidFill>
                  <a:srgbClr val="C00000"/>
                </a:solidFill>
              </a:rPr>
              <a:t>деятельность в области использования атомной энергии</a:t>
            </a:r>
            <a:r>
              <a:rPr lang="ru-RU" sz="1400" dirty="0"/>
              <a:t>, подлежащая лицензированию органами государственного регулирования безопасности, </a:t>
            </a:r>
            <a:r>
              <a:rPr lang="ru-RU" sz="1400" b="1" dirty="0">
                <a:solidFill>
                  <a:srgbClr val="C00000"/>
                </a:solidFill>
              </a:rPr>
              <a:t>не допускается без наличия </a:t>
            </a:r>
            <a:r>
              <a:rPr lang="ru-RU" sz="1400" dirty="0"/>
              <a:t>разрешения (</a:t>
            </a:r>
            <a:r>
              <a:rPr lang="ru-RU" sz="1400" b="1" dirty="0">
                <a:solidFill>
                  <a:srgbClr val="C00000"/>
                </a:solidFill>
              </a:rPr>
              <a:t>лицензии</a:t>
            </a:r>
            <a:r>
              <a:rPr lang="ru-RU" sz="1400" dirty="0"/>
              <a:t>) на ее проведение.</a:t>
            </a:r>
          </a:p>
        </p:txBody>
      </p:sp>
      <p:sp>
        <p:nvSpPr>
          <p:cNvPr id="3" name="Прямоугольник 2"/>
          <p:cNvSpPr/>
          <p:nvPr/>
        </p:nvSpPr>
        <p:spPr>
          <a:xfrm>
            <a:off x="1350241" y="2602249"/>
            <a:ext cx="5352528" cy="1815882"/>
          </a:xfrm>
          <a:prstGeom prst="rect">
            <a:avLst/>
          </a:prstGeom>
        </p:spPr>
        <p:txBody>
          <a:bodyPr wrap="square">
            <a:spAutoFit/>
          </a:bodyPr>
          <a:lstStyle/>
          <a:p>
            <a:pPr algn="just">
              <a:defRPr/>
            </a:pPr>
            <a:r>
              <a:rPr lang="ru-RU" sz="1400" b="1" dirty="0"/>
              <a:t>Статья 27. Разрешения на право ведения работ в области использования атомной энергии, выдаваемые работникам объектов использования атомной энергии</a:t>
            </a:r>
            <a:endParaRPr lang="ru-RU" sz="1400" dirty="0"/>
          </a:p>
          <a:p>
            <a:pPr indent="361950" algn="just">
              <a:defRPr/>
            </a:pPr>
            <a:r>
              <a:rPr lang="ru-RU" sz="1400" b="1" dirty="0">
                <a:solidFill>
                  <a:srgbClr val="C00000"/>
                </a:solidFill>
              </a:rPr>
              <a:t>Выполнение определенных видов деятельности </a:t>
            </a:r>
            <a:r>
              <a:rPr lang="ru-RU" sz="1400" dirty="0"/>
              <a:t>в области использования атомной энергии осуществляется </a:t>
            </a:r>
            <a:r>
              <a:rPr lang="ru-RU" sz="1400" b="1" i="1" dirty="0"/>
              <a:t>работниками</a:t>
            </a:r>
            <a:r>
              <a:rPr lang="ru-RU" sz="1400" dirty="0"/>
              <a:t> объектов использования атомной энергии </a:t>
            </a:r>
            <a:r>
              <a:rPr lang="ru-RU" sz="1400" b="1" i="1" dirty="0">
                <a:solidFill>
                  <a:srgbClr val="C00000"/>
                </a:solidFill>
              </a:rPr>
              <a:t>при наличии у них разрешений</a:t>
            </a:r>
            <a:r>
              <a:rPr lang="ru-RU" sz="1400" dirty="0">
                <a:solidFill>
                  <a:srgbClr val="C00000"/>
                </a:solidFill>
              </a:rPr>
              <a:t>, </a:t>
            </a:r>
            <a:r>
              <a:rPr lang="ru-RU" sz="1400" dirty="0"/>
              <a:t>выдаваемых органами государственного регулирования безопасности.</a:t>
            </a:r>
          </a:p>
        </p:txBody>
      </p:sp>
      <p:sp>
        <p:nvSpPr>
          <p:cNvPr id="5" name="Прямоугольник 4"/>
          <p:cNvSpPr/>
          <p:nvPr/>
        </p:nvSpPr>
        <p:spPr>
          <a:xfrm>
            <a:off x="6822685" y="1372876"/>
            <a:ext cx="2201399"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400" b="1" dirty="0" smtClean="0">
                <a:solidFill>
                  <a:srgbClr val="C00000"/>
                </a:solidFill>
                <a:effectLst>
                  <a:outerShdw blurRad="38100" dist="38100" dir="2700000" algn="tl">
                    <a:srgbClr val="000000">
                      <a:alpha val="43137"/>
                    </a:srgbClr>
                  </a:outerShdw>
                </a:effectLst>
                <a:ea typeface="Times New Roman" panose="02020603050405020304" pitchFamily="18" charset="0"/>
              </a:rPr>
              <a:t>ВЫДАНО </a:t>
            </a:r>
            <a:r>
              <a:rPr lang="ru-RU" sz="1400" dirty="0" smtClean="0">
                <a:solidFill>
                  <a:srgbClr val="C00000"/>
                </a:solidFill>
                <a:effectLst>
                  <a:outerShdw blurRad="38100" dist="38100" dir="2700000" algn="tl">
                    <a:srgbClr val="000000">
                      <a:alpha val="43137"/>
                    </a:srgbClr>
                  </a:outerShdw>
                </a:effectLst>
                <a:ea typeface="Times New Roman" panose="02020603050405020304" pitchFamily="18" charset="0"/>
              </a:rPr>
              <a:t> </a:t>
            </a:r>
            <a:r>
              <a:rPr lang="ru-RU" sz="1400" b="1" dirty="0" smtClean="0">
                <a:solidFill>
                  <a:srgbClr val="C00000"/>
                </a:solidFill>
                <a:effectLst>
                  <a:outerShdw blurRad="38100" dist="38100" dir="2700000" algn="tl">
                    <a:srgbClr val="000000">
                      <a:alpha val="43137"/>
                    </a:srgbClr>
                  </a:outerShdw>
                </a:effectLst>
                <a:ea typeface="Times New Roman" panose="02020603050405020304" pitchFamily="18" charset="0"/>
              </a:rPr>
              <a:t>25 ЛИЦЕНЗИИ </a:t>
            </a:r>
          </a:p>
          <a:p>
            <a:pPr algn="ctr"/>
            <a:r>
              <a:rPr lang="ru-RU" sz="1400" dirty="0" smtClean="0">
                <a:solidFill>
                  <a:srgbClr val="002060"/>
                </a:solidFill>
                <a:ea typeface="Times New Roman" panose="02020603050405020304" pitchFamily="18" charset="0"/>
              </a:rPr>
              <a:t>НА ВИДЫ ДЕЯТЕЛЬНОСТИ В ОИАЭ;</a:t>
            </a:r>
          </a:p>
          <a:p>
            <a:r>
              <a:rPr lang="ru-RU" sz="1400" b="1" dirty="0" smtClean="0">
                <a:solidFill>
                  <a:srgbClr val="002060"/>
                </a:solidFill>
              </a:rPr>
              <a:t>ПРЕКОАЩЕНИЕ ДЕЯТНЛЬНОСТИ</a:t>
            </a:r>
            <a:r>
              <a:rPr lang="ru-RU" sz="1400" b="1" dirty="0" smtClean="0">
                <a:solidFill>
                  <a:srgbClr val="C00000"/>
                </a:solidFill>
              </a:rPr>
              <a:t> - 3</a:t>
            </a:r>
            <a:r>
              <a:rPr lang="ru-RU" sz="1400" b="1" dirty="0" smtClean="0">
                <a:solidFill>
                  <a:srgbClr val="002060"/>
                </a:solidFill>
              </a:rPr>
              <a:t>;</a:t>
            </a:r>
          </a:p>
          <a:p>
            <a:pPr algn="ctr"/>
            <a:r>
              <a:rPr lang="ru-RU" sz="1400" b="1" dirty="0" smtClean="0">
                <a:solidFill>
                  <a:srgbClr val="002060"/>
                </a:solidFill>
              </a:rPr>
              <a:t>ВНЕСЕНЫ ИЗМЕНЕНИЯ </a:t>
            </a:r>
            <a:r>
              <a:rPr lang="ru-RU" sz="1400" b="1" dirty="0" smtClean="0">
                <a:solidFill>
                  <a:srgbClr val="C00000"/>
                </a:solidFill>
              </a:rPr>
              <a:t>- 1</a:t>
            </a:r>
            <a:endParaRPr lang="ru-RU" sz="1400" b="1" dirty="0">
              <a:solidFill>
                <a:srgbClr val="C00000"/>
              </a:solidFill>
            </a:endParaRPr>
          </a:p>
        </p:txBody>
      </p:sp>
      <p:sp>
        <p:nvSpPr>
          <p:cNvPr id="14" name="Прямоугольник 13"/>
          <p:cNvSpPr/>
          <p:nvPr/>
        </p:nvSpPr>
        <p:spPr>
          <a:xfrm>
            <a:off x="6793286" y="2817001"/>
            <a:ext cx="2230798" cy="17697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300" b="1" dirty="0" smtClean="0">
                <a:solidFill>
                  <a:srgbClr val="C00000"/>
                </a:solidFill>
                <a:effectLst>
                  <a:outerShdw blurRad="38100" dist="38100" dir="2700000" algn="tl">
                    <a:srgbClr val="000000">
                      <a:alpha val="43137"/>
                    </a:srgbClr>
                  </a:outerShdw>
                </a:effectLst>
                <a:ea typeface="Times New Roman" panose="02020603050405020304" pitchFamily="18" charset="0"/>
              </a:rPr>
              <a:t>ВЫДАНО </a:t>
            </a:r>
            <a:r>
              <a:rPr lang="ru-RU" sz="1300" b="1" dirty="0">
                <a:solidFill>
                  <a:srgbClr val="C00000"/>
                </a:solidFill>
                <a:effectLst>
                  <a:outerShdw blurRad="38100" dist="38100" dir="2700000" algn="tl">
                    <a:srgbClr val="000000">
                      <a:alpha val="43137"/>
                    </a:srgbClr>
                  </a:outerShdw>
                </a:effectLst>
                <a:ea typeface="Times New Roman" panose="02020603050405020304" pitchFamily="18" charset="0"/>
              </a:rPr>
              <a:t>317 </a:t>
            </a:r>
            <a:r>
              <a:rPr lang="ru-RU" sz="1300" b="1" dirty="0" smtClean="0">
                <a:solidFill>
                  <a:srgbClr val="C00000"/>
                </a:solidFill>
                <a:effectLst>
                  <a:outerShdw blurRad="38100" dist="38100" dir="2700000" algn="tl">
                    <a:srgbClr val="000000">
                      <a:alpha val="43137"/>
                    </a:srgbClr>
                  </a:outerShdw>
                </a:effectLst>
                <a:ea typeface="Times New Roman" panose="02020603050405020304" pitchFamily="18" charset="0"/>
              </a:rPr>
              <a:t>РАЗРЕШЕНИЯ </a:t>
            </a:r>
          </a:p>
          <a:p>
            <a:pPr algn="ctr"/>
            <a:r>
              <a:rPr lang="ru-RU" sz="1300" dirty="0" smtClean="0">
                <a:solidFill>
                  <a:srgbClr val="002060"/>
                </a:solidFill>
                <a:ea typeface="Times New Roman" panose="02020603050405020304" pitchFamily="18" charset="0"/>
              </a:rPr>
              <a:t>НА ПРАВО ВЕДЕНИЯ РАБОТ В </a:t>
            </a:r>
            <a:r>
              <a:rPr lang="ru-RU" sz="1200" dirty="0">
                <a:solidFill>
                  <a:srgbClr val="002060"/>
                </a:solidFill>
                <a:ea typeface="Times New Roman" panose="02020603050405020304" pitchFamily="18" charset="0"/>
              </a:rPr>
              <a:t>ОИАЭ</a:t>
            </a:r>
            <a:endParaRPr lang="ru-RU" sz="1200" dirty="0">
              <a:solidFill>
                <a:srgbClr val="002060"/>
              </a:solidFill>
            </a:endParaRPr>
          </a:p>
          <a:p>
            <a:pPr algn="ctr"/>
            <a:r>
              <a:rPr lang="ru-RU" sz="1300" dirty="0" smtClean="0">
                <a:solidFill>
                  <a:srgbClr val="002060"/>
                </a:solidFill>
                <a:ea typeface="Times New Roman" panose="02020603050405020304" pitchFamily="18" charset="0"/>
              </a:rPr>
              <a:t>РАБОТНИКАМ ПОДНАДЗОРНЫХ ОРГАНИЗАЦИЙ</a:t>
            </a:r>
          </a:p>
          <a:p>
            <a:pPr algn="ctr"/>
            <a:r>
              <a:rPr lang="ru-RU" sz="1600" b="1" dirty="0"/>
              <a:t>Отказано в выдаче </a:t>
            </a:r>
            <a:r>
              <a:rPr lang="ru-RU" sz="1600" b="1" dirty="0" smtClean="0"/>
              <a:t>разрешений - 170</a:t>
            </a:r>
            <a:endParaRPr lang="ru-RU" sz="1600" dirty="0">
              <a:solidFill>
                <a:srgbClr val="002060"/>
              </a:solidFill>
            </a:endParaRPr>
          </a:p>
        </p:txBody>
      </p:sp>
      <p:pic>
        <p:nvPicPr>
          <p:cNvPr id="13" name="Рисунок 12"/>
          <p:cNvPicPr>
            <a:picLocks noChangeAspect="1"/>
          </p:cNvPicPr>
          <p:nvPr/>
        </p:nvPicPr>
        <p:blipFill>
          <a:blip r:embed="rId4"/>
          <a:stretch>
            <a:fillRect/>
          </a:stretch>
        </p:blipFill>
        <p:spPr>
          <a:xfrm>
            <a:off x="236537" y="4035619"/>
            <a:ext cx="899513" cy="1282129"/>
          </a:xfrm>
          <a:prstGeom prst="rect">
            <a:avLst/>
          </a:prstGeom>
          <a:effectLst>
            <a:outerShdw blurRad="76200" dir="18900000" sy="23000" kx="-1200000" algn="bl" rotWithShape="0">
              <a:prstClr val="black">
                <a:alpha val="20000"/>
              </a:prstClr>
            </a:outerShdw>
          </a:effectLst>
        </p:spPr>
      </p:pic>
      <p:sp>
        <p:nvSpPr>
          <p:cNvPr id="15" name="Прямоугольник 14"/>
          <p:cNvSpPr/>
          <p:nvPr/>
        </p:nvSpPr>
        <p:spPr>
          <a:xfrm>
            <a:off x="1302795" y="4550453"/>
            <a:ext cx="7721289" cy="954107"/>
          </a:xfrm>
          <a:prstGeom prst="rect">
            <a:avLst/>
          </a:prstGeom>
        </p:spPr>
        <p:txBody>
          <a:bodyPr wrap="square">
            <a:spAutoFit/>
          </a:bodyPr>
          <a:lstStyle/>
          <a:p>
            <a:pPr algn="ctr"/>
            <a:r>
              <a:rPr lang="ru-RU" sz="1400" b="1" dirty="0" smtClean="0">
                <a:solidFill>
                  <a:srgbClr val="002060"/>
                </a:solidFill>
                <a:ea typeface="Times New Roman" panose="02020603050405020304" pitchFamily="18" charset="0"/>
              </a:rPr>
              <a:t>РАЗРЕШЕНИЕ </a:t>
            </a:r>
            <a:r>
              <a:rPr lang="ru-RU" sz="1400" b="1" dirty="0">
                <a:solidFill>
                  <a:srgbClr val="002060"/>
                </a:solidFill>
                <a:ea typeface="Times New Roman" panose="02020603050405020304" pitchFamily="18" charset="0"/>
              </a:rPr>
              <a:t>НА ВЫБРОСЫ И СБРОСЫ </a:t>
            </a:r>
            <a:r>
              <a:rPr lang="ru-RU" sz="1400" b="1" dirty="0" smtClean="0">
                <a:solidFill>
                  <a:srgbClr val="002060"/>
                </a:solidFill>
                <a:ea typeface="Times New Roman" panose="02020603050405020304" pitchFamily="18" charset="0"/>
              </a:rPr>
              <a:t>(</a:t>
            </a:r>
            <a:r>
              <a:rPr lang="ru-RU" sz="1400" b="1" dirty="0">
                <a:solidFill>
                  <a:srgbClr val="002060"/>
                </a:solidFill>
                <a:ea typeface="Times New Roman" panose="02020603050405020304" pitchFamily="18" charset="0"/>
              </a:rPr>
              <a:t>РВ) В ОКРУЖАЮЩУЮ </a:t>
            </a:r>
            <a:r>
              <a:rPr lang="ru-RU" sz="1400" b="1" dirty="0" smtClean="0">
                <a:solidFill>
                  <a:srgbClr val="002060"/>
                </a:solidFill>
                <a:ea typeface="Times New Roman" panose="02020603050405020304" pitchFamily="18" charset="0"/>
              </a:rPr>
              <a:t>СРЕДУ - 0</a:t>
            </a:r>
          </a:p>
          <a:p>
            <a:pPr algn="ctr"/>
            <a:r>
              <a:rPr lang="ru-RU" sz="1400" dirty="0" smtClean="0">
                <a:solidFill>
                  <a:srgbClr val="002060"/>
                </a:solidFill>
                <a:ea typeface="Times New Roman" panose="02020603050405020304" pitchFamily="18" charset="0"/>
              </a:rPr>
              <a:t>УСТАНОВЛЕНИЕ НОРМАТИВОВ ПРЕДЕЛЬНО ДОПУСТИМЫХ ВЫБРОСОВ РАДИОАКТИВНЫХ ВЕЩЕСТВ (ПДВ РВ) В АТМОСФЕРНЫЙ ВОЗДУХ И НОРМАТИВЫ ДОПУСТИМЫХ СБРОСОВ РАДИОАКТИВНЫХ ВЕЩЕСТВ (ДС РВ) В ВОДНЫЕ ОБЪЕКТЫ –не поступало</a:t>
            </a:r>
            <a:endParaRPr lang="ru-RU" sz="1400" b="1" dirty="0">
              <a:solidFill>
                <a:srgbClr val="002060"/>
              </a:solidFill>
              <a:ea typeface="Times New Roman" panose="02020603050405020304" pitchFamily="18" charset="0"/>
            </a:endParaRPr>
          </a:p>
        </p:txBody>
      </p:sp>
      <p:pic>
        <p:nvPicPr>
          <p:cNvPr id="17" name="Рисунок 1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6537" y="5593115"/>
            <a:ext cx="1413576" cy="1146084"/>
          </a:xfrm>
          <a:prstGeom prst="rect">
            <a:avLst/>
          </a:prstGeom>
        </p:spPr>
      </p:pic>
      <p:sp>
        <p:nvSpPr>
          <p:cNvPr id="19" name="Прямоугольник 18"/>
          <p:cNvSpPr/>
          <p:nvPr/>
        </p:nvSpPr>
        <p:spPr>
          <a:xfrm>
            <a:off x="1391236" y="5504560"/>
            <a:ext cx="7632848" cy="1169551"/>
          </a:xfrm>
          <a:prstGeom prst="rect">
            <a:avLst/>
          </a:prstGeom>
        </p:spPr>
        <p:txBody>
          <a:bodyPr wrap="square">
            <a:spAutoFit/>
          </a:bodyPr>
          <a:lstStyle/>
          <a:p>
            <a:pPr algn="ctr"/>
            <a:r>
              <a:rPr lang="ru-RU" sz="1400" b="1" dirty="0" smtClean="0">
                <a:solidFill>
                  <a:srgbClr val="C00000"/>
                </a:solidFill>
                <a:effectLst>
                  <a:outerShdw blurRad="38100" dist="38100" dir="2700000" algn="tl">
                    <a:srgbClr val="000000">
                      <a:alpha val="43137"/>
                    </a:srgbClr>
                  </a:outerShdw>
                </a:effectLst>
                <a:ea typeface="Times New Roman" panose="02020603050405020304" pitchFamily="18" charset="0"/>
              </a:rPr>
              <a:t>ВНЕСЕНО В РЕЕСТР  04 ОРГАНИЗАЦИЙ</a:t>
            </a:r>
          </a:p>
          <a:p>
            <a:pPr algn="ctr"/>
            <a:r>
              <a:rPr lang="ru-RU" sz="1400" b="1" dirty="0" smtClean="0">
                <a:solidFill>
                  <a:schemeClr val="accent3">
                    <a:lumMod val="50000"/>
                  </a:schemeClr>
                </a:solidFill>
                <a:ea typeface="Times New Roman" panose="02020603050405020304" pitchFamily="18" charset="0"/>
              </a:rPr>
              <a:t> </a:t>
            </a:r>
            <a:r>
              <a:rPr lang="ru-RU" sz="1400" dirty="0" smtClean="0">
                <a:solidFill>
                  <a:schemeClr val="accent3">
                    <a:lumMod val="50000"/>
                  </a:schemeClr>
                </a:solidFill>
                <a:ea typeface="Times New Roman" panose="02020603050405020304" pitchFamily="18" charset="0"/>
              </a:rPr>
              <a:t>ОСУЩЕСТВЛЯЮЩИХ ДЕЯТЕЛЬНОСТЬ ПО ЭКСПЛУАТАЦИИ РАДИАЦИОННЫХ ИСТОЧНИКОВ, СОДЕРЖАЩИХ В СВОЕМ СОСТАВЕ ТОЛЬКО РАДИОНУКЛИДНЫЕ ИСТОЧНИКИ 4 И 5 КАТЕГОРИЙ РАДИАЦИОННОЙ ОПАСНОСТИ</a:t>
            </a:r>
          </a:p>
          <a:p>
            <a:pPr algn="ctr"/>
            <a:r>
              <a:rPr lang="ru-RU" sz="1400" dirty="0">
                <a:effectLst>
                  <a:outerShdw blurRad="38100" dist="38100" dir="2700000" algn="tl">
                    <a:srgbClr val="000000">
                      <a:alpha val="43137"/>
                    </a:srgbClr>
                  </a:outerShdw>
                </a:effectLst>
              </a:rPr>
              <a:t>02 </a:t>
            </a:r>
            <a:r>
              <a:rPr lang="ru-RU" sz="1400" dirty="0" smtClean="0">
                <a:effectLst>
                  <a:outerShdw blurRad="38100" dist="38100" dir="2700000" algn="tl">
                    <a:srgbClr val="000000">
                      <a:alpha val="43137"/>
                    </a:srgbClr>
                  </a:outerShdw>
                </a:effectLst>
              </a:rPr>
              <a:t>– отказано, 04 </a:t>
            </a:r>
            <a:r>
              <a:rPr lang="ru-RU" sz="1400" dirty="0">
                <a:effectLst>
                  <a:outerShdw blurRad="38100" dist="38100" dir="2700000" algn="tl">
                    <a:srgbClr val="000000">
                      <a:alpha val="43137"/>
                    </a:srgbClr>
                  </a:outerShdw>
                </a:effectLst>
              </a:rPr>
              <a:t>– </a:t>
            </a:r>
            <a:r>
              <a:rPr lang="ru-RU" sz="1400" dirty="0" smtClean="0">
                <a:effectLst>
                  <a:outerShdw blurRad="38100" dist="38100" dir="2700000" algn="tl">
                    <a:srgbClr val="000000">
                      <a:alpha val="43137"/>
                    </a:srgbClr>
                  </a:outerShdw>
                </a:effectLst>
              </a:rPr>
              <a:t>исключено из перечня</a:t>
            </a:r>
            <a:endParaRPr lang="ru-RU" sz="1400" dirty="0">
              <a:solidFill>
                <a:schemeClr val="accent3">
                  <a:lumMod val="50000"/>
                </a:schemeClr>
              </a:solidFill>
              <a:effectLst>
                <a:outerShdw blurRad="38100" dist="38100" dir="2700000" algn="tl">
                  <a:srgbClr val="000000">
                    <a:alpha val="43137"/>
                  </a:srgbClr>
                </a:outerShdw>
              </a:effectLst>
              <a:ea typeface="Times New Roman" panose="02020603050405020304" pitchFamily="18" charset="0"/>
            </a:endParaRPr>
          </a:p>
        </p:txBody>
      </p:sp>
      <p:sp>
        <p:nvSpPr>
          <p:cNvPr id="8" name="Заголовок 7"/>
          <p:cNvSpPr>
            <a:spLocks noGrp="1"/>
          </p:cNvSpPr>
          <p:nvPr>
            <p:ph type="ctrTitle"/>
          </p:nvPr>
        </p:nvSpPr>
        <p:spPr/>
        <p:txBody>
          <a:bodyPr/>
          <a:lstStyle/>
          <a:p>
            <a:pPr>
              <a:defRPr/>
            </a:pPr>
            <a:r>
              <a:rPr lang="ru-RU" b="1" dirty="0">
                <a:solidFill>
                  <a:schemeClr val="tx2">
                    <a:lumMod val="50000"/>
                  </a:schemeClr>
                </a:solidFill>
              </a:rPr>
              <a:t>РАЗРЕШИТЕЛЬНАЯ ДЕЯТЕЛЬНОСТЬ</a:t>
            </a:r>
            <a:endParaRPr lang="en-US" b="1" kern="0" dirty="0">
              <a:solidFill>
                <a:prstClr val="white"/>
              </a:solidFill>
              <a:effectLst>
                <a:outerShdw blurRad="38100" dist="38100" dir="2700000" algn="tl">
                  <a:srgbClr val="000000"/>
                </a:outerShdw>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33D6E5A2-EC83-451F-A719-9AC1370DD5CF}" type="slidenum">
              <a:rPr lang="ru-RU" smtClean="0"/>
              <a:pPr/>
              <a:t>11</a:t>
            </a:fld>
            <a:endParaRPr lang="ru-RU"/>
          </a:p>
        </p:txBody>
      </p:sp>
    </p:spTree>
    <p:extLst>
      <p:ext uri="{BB962C8B-B14F-4D97-AF65-F5344CB8AC3E}">
        <p14:creationId xmlns:p14="http://schemas.microsoft.com/office/powerpoint/2010/main" val="211566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404068" y="1464339"/>
            <a:ext cx="8416403" cy="24687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7" name="Прямоугольник 16"/>
          <p:cNvSpPr/>
          <p:nvPr/>
        </p:nvSpPr>
        <p:spPr>
          <a:xfrm>
            <a:off x="2538921" y="1692139"/>
            <a:ext cx="600555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ru-RU" dirty="0">
                <a:solidFill>
                  <a:srgbClr val="00000A"/>
                </a:solidFill>
                <a:latin typeface="Arial" panose="020B0604020202020204" pitchFamily="34" charset="0"/>
                <a:ea typeface="Times New Roman" panose="02020603050405020304" pitchFamily="18" charset="0"/>
                <a:cs typeface="Arial" panose="020B0604020202020204" pitchFamily="34" charset="0"/>
              </a:rPr>
              <a:t>Ленинградское отделение филиала «Северо-западный территориальный округ» ФГУП «ФЭО»</a:t>
            </a:r>
            <a:endParaRPr lang="ru-RU" dirty="0">
              <a:latin typeface="Arial" panose="020B0604020202020204" pitchFamily="34" charset="0"/>
              <a:cs typeface="Arial" panose="020B0604020202020204" pitchFamily="34" charset="0"/>
            </a:endParaRPr>
          </a:p>
        </p:txBody>
      </p:sp>
      <p:sp>
        <p:nvSpPr>
          <p:cNvPr id="7" name="Прямоугольник 6"/>
          <p:cNvSpPr/>
          <p:nvPr/>
        </p:nvSpPr>
        <p:spPr>
          <a:xfrm>
            <a:off x="3779912" y="4130104"/>
            <a:ext cx="5260184" cy="1200329"/>
          </a:xfrm>
          <a:prstGeom prst="rect">
            <a:avLst/>
          </a:prstGeom>
        </p:spPr>
        <p:txBody>
          <a:bodyPr wrap="square">
            <a:spAutoFit/>
          </a:bodyPr>
          <a:lstStyle/>
          <a:p>
            <a:pPr algn="ctr">
              <a:tabLst>
                <a:tab pos="449580" algn="l"/>
              </a:tabLst>
            </a:pPr>
            <a:r>
              <a:rPr lang="ru-RU" b="1" dirty="0" smtClean="0">
                <a:solidFill>
                  <a:srgbClr val="002060"/>
                </a:solidFill>
                <a:ea typeface="SimSun" panose="02010600030101010101" pitchFamily="2" charset="-122"/>
                <a:cs typeface="Calibri" panose="020F0502020204030204" pitchFamily="34" charset="0"/>
              </a:rPr>
              <a:t>Проведено </a:t>
            </a:r>
            <a:r>
              <a:rPr lang="ru-RU" b="1" dirty="0" smtClean="0">
                <a:ln w="0"/>
                <a:solidFill>
                  <a:srgbClr val="C00000"/>
                </a:solidFill>
                <a:effectLst>
                  <a:outerShdw blurRad="38100" dist="38100" dir="2700000" algn="tl">
                    <a:srgbClr val="000000">
                      <a:alpha val="43137"/>
                    </a:srgbClr>
                  </a:outerShdw>
                </a:effectLst>
                <a:ea typeface="SimSun" panose="02010600030101010101" pitchFamily="2" charset="-122"/>
                <a:cs typeface="Calibri" panose="020F0502020204030204" pitchFamily="34" charset="0"/>
              </a:rPr>
              <a:t>43</a:t>
            </a:r>
            <a:r>
              <a:rPr lang="ru-RU" b="1" dirty="0" smtClean="0">
                <a:solidFill>
                  <a:srgbClr val="C00000"/>
                </a:solidFill>
                <a:effectLst>
                  <a:outerShdw blurRad="38100" dist="38100" dir="2700000" algn="tl">
                    <a:srgbClr val="000000">
                      <a:alpha val="43137"/>
                    </a:srgbClr>
                  </a:outerShdw>
                </a:effectLst>
                <a:ea typeface="SimSun" panose="02010600030101010101" pitchFamily="2" charset="-122"/>
                <a:cs typeface="Calibri" panose="020F0502020204030204" pitchFamily="34" charset="0"/>
              </a:rPr>
              <a:t> проверки </a:t>
            </a:r>
            <a:r>
              <a:rPr lang="ru-RU" b="1" dirty="0" smtClean="0">
                <a:solidFill>
                  <a:srgbClr val="002060"/>
                </a:solidFill>
                <a:ea typeface="SimSun" panose="02010600030101010101" pitchFamily="2" charset="-122"/>
                <a:cs typeface="Calibri" panose="020F0502020204030204" pitchFamily="34" charset="0"/>
              </a:rPr>
              <a:t>в рамках осуществления режима постоянного государственного надзора на объекте использования атомной энергии, при осуществлении деятельности в ОИАЭ</a:t>
            </a:r>
            <a:endParaRPr lang="ru-RU" b="1" dirty="0">
              <a:solidFill>
                <a:srgbClr val="002060"/>
              </a:solidFill>
              <a:ea typeface="SimSun" panose="02010600030101010101" pitchFamily="2" charset="-122"/>
              <a:cs typeface="Calibri" panose="020F0502020204030204" pitchFamily="34" charset="0"/>
            </a:endParaRPr>
          </a:p>
        </p:txBody>
      </p:sp>
      <p:sp>
        <p:nvSpPr>
          <p:cNvPr id="21" name="Прямоугольник 20"/>
          <p:cNvSpPr/>
          <p:nvPr/>
        </p:nvSpPr>
        <p:spPr>
          <a:xfrm>
            <a:off x="4809203" y="5391757"/>
            <a:ext cx="4215708" cy="1200329"/>
          </a:xfrm>
          <a:prstGeom prst="rect">
            <a:avLst/>
          </a:prstGeom>
        </p:spPr>
        <p:txBody>
          <a:bodyPr wrap="square">
            <a:spAutoFit/>
          </a:bodyPr>
          <a:lstStyle/>
          <a:p>
            <a:pPr marL="285750" indent="-285750">
              <a:buFont typeface="Wingdings" panose="05000000000000000000" pitchFamily="2" charset="2"/>
              <a:buChar char="Ø"/>
            </a:pPr>
            <a:r>
              <a:rPr lang="ru-RU" b="1" dirty="0">
                <a:solidFill>
                  <a:schemeClr val="accent2">
                    <a:lumMod val="75000"/>
                  </a:schemeClr>
                </a:solidFill>
                <a:ea typeface="Times New Roman" panose="02020603050405020304" pitchFamily="18" charset="0"/>
              </a:rPr>
              <a:t>нарушений  по состоянию учёта и контроля РВ и </a:t>
            </a:r>
            <a:r>
              <a:rPr lang="ru-RU" b="1" dirty="0" smtClean="0">
                <a:solidFill>
                  <a:schemeClr val="accent2">
                    <a:lumMod val="75000"/>
                  </a:schemeClr>
                </a:solidFill>
                <a:ea typeface="Times New Roman" panose="02020603050405020304" pitchFamily="18" charset="0"/>
              </a:rPr>
              <a:t>РАО - </a:t>
            </a:r>
            <a:r>
              <a:rPr lang="ru-RU" b="1" dirty="0">
                <a:solidFill>
                  <a:schemeClr val="accent2">
                    <a:lumMod val="75000"/>
                  </a:schemeClr>
                </a:solidFill>
                <a:ea typeface="Times New Roman" panose="02020603050405020304" pitchFamily="18" charset="0"/>
              </a:rPr>
              <a:t>не </a:t>
            </a:r>
            <a:r>
              <a:rPr lang="ru-RU" b="1" dirty="0" smtClean="0">
                <a:solidFill>
                  <a:schemeClr val="accent2">
                    <a:lumMod val="75000"/>
                  </a:schemeClr>
                </a:solidFill>
                <a:ea typeface="Times New Roman" panose="02020603050405020304" pitchFamily="18" charset="0"/>
              </a:rPr>
              <a:t>выявлено;</a:t>
            </a:r>
          </a:p>
          <a:p>
            <a:pPr marL="285750" indent="-285750">
              <a:buFont typeface="Wingdings" panose="05000000000000000000" pitchFamily="2" charset="2"/>
              <a:buChar char="Ø"/>
            </a:pPr>
            <a:r>
              <a:rPr lang="ru-RU" b="1" dirty="0">
                <a:solidFill>
                  <a:schemeClr val="accent2">
                    <a:lumMod val="75000"/>
                  </a:schemeClr>
                </a:solidFill>
              </a:rPr>
              <a:t>нарушений обязательных требований и УДЛ </a:t>
            </a:r>
            <a:r>
              <a:rPr lang="ru-RU" b="1" dirty="0" smtClean="0">
                <a:solidFill>
                  <a:schemeClr val="accent2">
                    <a:lumMod val="75000"/>
                  </a:schemeClr>
                </a:solidFill>
              </a:rPr>
              <a:t>- не выявлено.</a:t>
            </a:r>
            <a:endParaRPr lang="ru-RU" b="1" dirty="0">
              <a:solidFill>
                <a:schemeClr val="accent2">
                  <a:lumMod val="75000"/>
                </a:schemeClr>
              </a:solidFill>
            </a:endParaRPr>
          </a:p>
        </p:txBody>
      </p:sp>
      <p:sp>
        <p:nvSpPr>
          <p:cNvPr id="2" name="Заголовок 1"/>
          <p:cNvSpPr>
            <a:spLocks noGrp="1"/>
          </p:cNvSpPr>
          <p:nvPr>
            <p:ph type="ctrTitle"/>
          </p:nvPr>
        </p:nvSpPr>
        <p:spPr/>
        <p:txBody>
          <a:bodyPr/>
          <a:lstStyle/>
          <a:p>
            <a:r>
              <a:rPr lang="ru-RU" b="1" dirty="0">
                <a:solidFill>
                  <a:schemeClr val="tx2">
                    <a:lumMod val="75000"/>
                  </a:schemeClr>
                </a:solidFill>
                <a:ea typeface="SimSun" panose="02010600030101010101" pitchFamily="2" charset="-122"/>
                <a:cs typeface="Calibri" panose="020F0502020204030204" pitchFamily="34" charset="0"/>
              </a:rPr>
              <a:t>ОБЪЕКТЫ ПОСТОЯННОГО ГОСУДАРСТВЕННОГО НАДЗОРА</a:t>
            </a:r>
            <a:endParaRPr lang="ru-RU" dirty="0">
              <a:solidFill>
                <a:schemeClr val="tx2">
                  <a:lumMod val="75000"/>
                </a:schemeClr>
              </a:solidFill>
            </a:endParaRPr>
          </a:p>
        </p:txBody>
      </p:sp>
      <p:pic>
        <p:nvPicPr>
          <p:cNvPr id="12" name="Picture 3"/>
          <p:cNvPicPr>
            <a:picLocks noGrp="1" noChangeAspect="1" noChangeArrowheads="1"/>
          </p:cNvPicPr>
          <p:nvPr>
            <p:ph idx="4294967295"/>
          </p:nvPr>
        </p:nvPicPr>
        <p:blipFill>
          <a:blip r:embed="rId2" cstate="email">
            <a:extLst>
              <a:ext uri="{28A0092B-C50C-407E-A947-70E740481C1C}">
                <a14:useLocalDpi xmlns:a14="http://schemas.microsoft.com/office/drawing/2010/main" val="0"/>
              </a:ext>
            </a:extLst>
          </a:blip>
          <a:srcRect/>
          <a:stretch>
            <a:fillRect/>
          </a:stretch>
        </p:blipFill>
        <p:spPr>
          <a:xfrm>
            <a:off x="747254" y="1547598"/>
            <a:ext cx="1448482" cy="1023634"/>
          </a:xfrm>
        </p:spPr>
      </p:pic>
      <p:sp>
        <p:nvSpPr>
          <p:cNvPr id="13" name="Прямоугольник 12"/>
          <p:cNvSpPr/>
          <p:nvPr/>
        </p:nvSpPr>
        <p:spPr>
          <a:xfrm>
            <a:off x="2518989" y="2680048"/>
            <a:ext cx="6005559"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ru-RU" dirty="0">
                <a:solidFill>
                  <a:srgbClr val="00000A"/>
                </a:solidFill>
                <a:latin typeface="Arial" panose="020B0604020202020204" pitchFamily="34" charset="0"/>
                <a:ea typeface="Times New Roman" panose="02020603050405020304" pitchFamily="18" charset="0"/>
                <a:cs typeface="Arial" panose="020B0604020202020204" pitchFamily="34" charset="0"/>
              </a:rPr>
              <a:t>Северо-Западном центре по обращению с радиоактивными отходами «</a:t>
            </a:r>
            <a:r>
              <a:rPr lang="ru-RU" dirty="0" err="1">
                <a:solidFill>
                  <a:srgbClr val="00000A"/>
                </a:solidFill>
                <a:latin typeface="Arial" panose="020B0604020202020204" pitchFamily="34" charset="0"/>
                <a:ea typeface="Times New Roman" panose="02020603050405020304" pitchFamily="18" charset="0"/>
                <a:cs typeface="Arial" panose="020B0604020202020204" pitchFamily="34" charset="0"/>
              </a:rPr>
              <a:t>СевРАО</a:t>
            </a:r>
            <a:r>
              <a:rPr lang="ru-RU" dirty="0">
                <a:solidFill>
                  <a:srgbClr val="00000A"/>
                </a:solidFill>
                <a:latin typeface="Arial" panose="020B0604020202020204" pitchFamily="34" charset="0"/>
                <a:ea typeface="Times New Roman" panose="02020603050405020304" pitchFamily="18" charset="0"/>
                <a:cs typeface="Arial" panose="020B0604020202020204" pitchFamily="34" charset="0"/>
              </a:rPr>
              <a:t>»-филиал ФГУП «ФЭО» (ЦКДХ РАО отделения Сайда-Губа)</a:t>
            </a:r>
            <a:endParaRPr lang="ru-RU"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4886" y="2680048"/>
            <a:ext cx="1440850" cy="1080638"/>
          </a:xfrm>
          <a:prstGeom prst="rect">
            <a:avLst/>
          </a:prstGeom>
        </p:spPr>
      </p:pic>
      <p:graphicFrame>
        <p:nvGraphicFramePr>
          <p:cNvPr id="14" name="Диаграмма 13"/>
          <p:cNvGraphicFramePr/>
          <p:nvPr>
            <p:extLst>
              <p:ext uri="{D42A27DB-BD31-4B8C-83A1-F6EECF244321}">
                <p14:modId xmlns:p14="http://schemas.microsoft.com/office/powerpoint/2010/main" val="883058319"/>
              </p:ext>
            </p:extLst>
          </p:nvPr>
        </p:nvGraphicFramePr>
        <p:xfrm>
          <a:off x="22491" y="4079287"/>
          <a:ext cx="4405493" cy="2662081"/>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8610104" y="6488668"/>
            <a:ext cx="393056" cy="338554"/>
          </a:xfrm>
          <a:prstGeom prst="rect">
            <a:avLst/>
          </a:prstGeom>
        </p:spPr>
        <p:txBody>
          <a:bodyPr wrap="none">
            <a:spAutoFit/>
          </a:bodyPr>
          <a:lstStyle/>
          <a:p>
            <a:r>
              <a:rPr lang="ru-RU" sz="1600" b="1" dirty="0" smtClean="0">
                <a:ln w="0"/>
                <a:effectLst>
                  <a:outerShdw blurRad="38100" dist="38100" dir="2700000" algn="tl">
                    <a:srgbClr val="000000">
                      <a:alpha val="43137"/>
                    </a:srgbClr>
                  </a:outerShdw>
                </a:effectLst>
                <a:ea typeface="SimSun" panose="02010600030101010101" pitchFamily="2" charset="-122"/>
                <a:cs typeface="Calibri" panose="020F0502020204030204" pitchFamily="34" charset="0"/>
              </a:rPr>
              <a:t>12</a:t>
            </a:r>
            <a:endParaRPr lang="ru-RU" sz="1600" dirty="0"/>
          </a:p>
        </p:txBody>
      </p:sp>
    </p:spTree>
    <p:extLst>
      <p:ext uri="{BB962C8B-B14F-4D97-AF65-F5344CB8AC3E}">
        <p14:creationId xmlns:p14="http://schemas.microsoft.com/office/powerpoint/2010/main" val="60916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099840" y="3893229"/>
            <a:ext cx="5044160" cy="1200329"/>
          </a:xfrm>
          <a:prstGeom prst="rect">
            <a:avLst/>
          </a:prstGeom>
        </p:spPr>
        <p:txBody>
          <a:bodyPr wrap="square">
            <a:spAutoFit/>
          </a:bodyPr>
          <a:lstStyle/>
          <a:p>
            <a:pPr algn="ctr">
              <a:tabLst>
                <a:tab pos="449580" algn="l"/>
              </a:tabLst>
            </a:pPr>
            <a:r>
              <a:rPr lang="ru-RU" b="1" dirty="0" smtClean="0">
                <a:solidFill>
                  <a:srgbClr val="002060"/>
                </a:solidFill>
                <a:ea typeface="SimSun" panose="02010600030101010101" pitchFamily="2" charset="-122"/>
                <a:cs typeface="Calibri" panose="020F0502020204030204" pitchFamily="34" charset="0"/>
              </a:rPr>
              <a:t>Проведено </a:t>
            </a:r>
            <a:r>
              <a:rPr lang="ru-RU" b="1" dirty="0" smtClean="0">
                <a:ln w="0"/>
                <a:solidFill>
                  <a:srgbClr val="C00000"/>
                </a:solidFill>
                <a:effectLst>
                  <a:outerShdw blurRad="38100" dist="38100" dir="2700000" algn="tl">
                    <a:srgbClr val="000000">
                      <a:alpha val="43137"/>
                    </a:srgbClr>
                  </a:outerShdw>
                </a:effectLst>
                <a:ea typeface="SimSun" panose="02010600030101010101" pitchFamily="2" charset="-122"/>
                <a:cs typeface="Calibri" panose="020F0502020204030204" pitchFamily="34" charset="0"/>
              </a:rPr>
              <a:t>12</a:t>
            </a:r>
            <a:r>
              <a:rPr lang="ru-RU" b="1" dirty="0" smtClean="0">
                <a:solidFill>
                  <a:srgbClr val="C00000"/>
                </a:solidFill>
                <a:effectLst>
                  <a:outerShdw blurRad="38100" dist="38100" dir="2700000" algn="tl">
                    <a:srgbClr val="000000">
                      <a:alpha val="43137"/>
                    </a:srgbClr>
                  </a:outerShdw>
                </a:effectLst>
                <a:ea typeface="SimSun" panose="02010600030101010101" pitchFamily="2" charset="-122"/>
                <a:cs typeface="Calibri" panose="020F0502020204030204" pitchFamily="34" charset="0"/>
              </a:rPr>
              <a:t> проверок </a:t>
            </a:r>
            <a:r>
              <a:rPr lang="ru-RU" b="1" dirty="0" smtClean="0">
                <a:solidFill>
                  <a:srgbClr val="002060"/>
                </a:solidFill>
                <a:ea typeface="SimSun" panose="02010600030101010101" pitchFamily="2" charset="-122"/>
                <a:cs typeface="Calibri" panose="020F0502020204030204" pitchFamily="34" charset="0"/>
              </a:rPr>
              <a:t>достоверности </a:t>
            </a:r>
            <a:r>
              <a:rPr lang="ru-RU" b="1" dirty="0">
                <a:solidFill>
                  <a:srgbClr val="002060"/>
                </a:solidFill>
                <a:ea typeface="SimSun" panose="02010600030101010101" pitchFamily="2" charset="-122"/>
                <a:cs typeface="Calibri" panose="020F0502020204030204" pitchFamily="34" charset="0"/>
              </a:rPr>
              <a:t>сведений, содержащихся в </a:t>
            </a:r>
            <a:r>
              <a:rPr lang="ru-RU" b="1" dirty="0" smtClean="0">
                <a:solidFill>
                  <a:srgbClr val="002060"/>
                </a:solidFill>
                <a:ea typeface="SimSun" panose="02010600030101010101" pitchFamily="2" charset="-122"/>
                <a:cs typeface="Calibri" panose="020F0502020204030204" pitchFamily="34" charset="0"/>
              </a:rPr>
              <a:t>документах юридических лиц, из них </a:t>
            </a:r>
            <a:r>
              <a:rPr lang="ru-RU" b="1" dirty="0" smtClean="0">
                <a:solidFill>
                  <a:srgbClr val="C00000"/>
                </a:solidFill>
                <a:effectLst>
                  <a:outerShdw blurRad="38100" dist="38100" dir="2700000" algn="tl">
                    <a:srgbClr val="000000">
                      <a:alpha val="43137"/>
                    </a:srgbClr>
                  </a:outerShdw>
                </a:effectLst>
                <a:ea typeface="SimSun" panose="02010600030101010101" pitchFamily="2" charset="-122"/>
                <a:cs typeface="Calibri" panose="020F0502020204030204" pitchFamily="34" charset="0"/>
              </a:rPr>
              <a:t>5 </a:t>
            </a:r>
            <a:r>
              <a:rPr lang="ru-RU" b="1" dirty="0">
                <a:solidFill>
                  <a:srgbClr val="C00000"/>
                </a:solidFill>
                <a:effectLst>
                  <a:outerShdw blurRad="38100" dist="38100" dir="2700000" algn="tl">
                    <a:srgbClr val="000000">
                      <a:alpha val="43137"/>
                    </a:srgbClr>
                  </a:outerShdw>
                </a:effectLst>
                <a:ea typeface="SimSun" panose="02010600030101010101" pitchFamily="2" charset="-122"/>
                <a:cs typeface="Calibri" panose="020F0502020204030204" pitchFamily="34" charset="0"/>
              </a:rPr>
              <a:t>по проверке выполнения ранее выданных предписаний,</a:t>
            </a:r>
          </a:p>
        </p:txBody>
      </p:sp>
      <p:sp>
        <p:nvSpPr>
          <p:cNvPr id="21" name="Прямоугольник 20"/>
          <p:cNvSpPr/>
          <p:nvPr/>
        </p:nvSpPr>
        <p:spPr>
          <a:xfrm>
            <a:off x="6012159" y="5313114"/>
            <a:ext cx="3315181" cy="338554"/>
          </a:xfrm>
          <a:prstGeom prst="rect">
            <a:avLst/>
          </a:prstGeom>
        </p:spPr>
        <p:txBody>
          <a:bodyPr wrap="square">
            <a:spAutoFit/>
          </a:bodyPr>
          <a:lstStyle/>
          <a:p>
            <a:pPr marL="285750" indent="-285750">
              <a:buFont typeface="Wingdings" panose="05000000000000000000" pitchFamily="2" charset="2"/>
              <a:buChar char="Ø"/>
            </a:pPr>
            <a:r>
              <a:rPr lang="ru-RU" sz="1600" b="1" dirty="0" smtClean="0">
                <a:solidFill>
                  <a:schemeClr val="accent2">
                    <a:lumMod val="75000"/>
                  </a:schemeClr>
                </a:solidFill>
                <a:ea typeface="Times New Roman" panose="02020603050405020304" pitchFamily="18" charset="0"/>
              </a:rPr>
              <a:t>02 </a:t>
            </a:r>
            <a:r>
              <a:rPr lang="ru-RU" sz="1600" b="1" dirty="0" smtClean="0">
                <a:solidFill>
                  <a:schemeClr val="accent2">
                    <a:lumMod val="75000"/>
                  </a:schemeClr>
                </a:solidFill>
                <a:ea typeface="Times New Roman" panose="02020603050405020304" pitchFamily="18" charset="0"/>
              </a:rPr>
              <a:t>нарушения </a:t>
            </a:r>
            <a:r>
              <a:rPr lang="ru-RU" sz="1600" b="1" dirty="0">
                <a:solidFill>
                  <a:schemeClr val="accent2">
                    <a:lumMod val="75000"/>
                  </a:schemeClr>
                </a:solidFill>
                <a:ea typeface="Times New Roman" panose="02020603050405020304" pitchFamily="18" charset="0"/>
              </a:rPr>
              <a:t>норм и </a:t>
            </a:r>
            <a:r>
              <a:rPr lang="ru-RU" sz="1600" b="1" dirty="0" smtClean="0">
                <a:solidFill>
                  <a:schemeClr val="accent2">
                    <a:lumMod val="75000"/>
                  </a:schemeClr>
                </a:solidFill>
                <a:ea typeface="Times New Roman" panose="02020603050405020304" pitchFamily="18" charset="0"/>
              </a:rPr>
              <a:t>правил</a:t>
            </a:r>
          </a:p>
        </p:txBody>
      </p:sp>
      <p:sp>
        <p:nvSpPr>
          <p:cNvPr id="2" name="Заголовок 1"/>
          <p:cNvSpPr>
            <a:spLocks noGrp="1"/>
          </p:cNvSpPr>
          <p:nvPr>
            <p:ph type="ctrTitle"/>
          </p:nvPr>
        </p:nvSpPr>
        <p:spPr>
          <a:xfrm>
            <a:off x="-324544" y="942470"/>
            <a:ext cx="9144000" cy="492089"/>
          </a:xfrm>
        </p:spPr>
        <p:txBody>
          <a:bodyPr/>
          <a:lstStyle/>
          <a:p>
            <a:r>
              <a:rPr lang="ru-RU" b="1" dirty="0" smtClean="0">
                <a:solidFill>
                  <a:schemeClr val="tx2">
                    <a:lumMod val="75000"/>
                  </a:schemeClr>
                </a:solidFill>
                <a:ea typeface="SimSun" panose="02010600030101010101" pitchFamily="2" charset="-122"/>
                <a:cs typeface="Calibri" panose="020F0502020204030204" pitchFamily="34" charset="0"/>
              </a:rPr>
              <a:t>Документарные проверки</a:t>
            </a:r>
            <a:endParaRPr lang="ru-RU" dirty="0">
              <a:solidFill>
                <a:schemeClr val="tx2">
                  <a:lumMod val="75000"/>
                </a:schemeClr>
              </a:solidFill>
            </a:endParaRPr>
          </a:p>
        </p:txBody>
      </p:sp>
      <p:graphicFrame>
        <p:nvGraphicFramePr>
          <p:cNvPr id="14" name="Диаграмма 13"/>
          <p:cNvGraphicFramePr/>
          <p:nvPr>
            <p:extLst>
              <p:ext uri="{D42A27DB-BD31-4B8C-83A1-F6EECF244321}">
                <p14:modId xmlns:p14="http://schemas.microsoft.com/office/powerpoint/2010/main" val="665002997"/>
              </p:ext>
            </p:extLst>
          </p:nvPr>
        </p:nvGraphicFramePr>
        <p:xfrm>
          <a:off x="22491" y="3645024"/>
          <a:ext cx="5269589" cy="3096345"/>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23667" y="1362300"/>
            <a:ext cx="7259825" cy="1600438"/>
          </a:xfrm>
          <a:prstGeom prst="rect">
            <a:avLst/>
          </a:prstGeom>
        </p:spPr>
        <p:txBody>
          <a:bodyPr wrap="square">
            <a:spAutoFit/>
          </a:bodyPr>
          <a:lstStyle/>
          <a:p>
            <a:pPr indent="355600" algn="just"/>
            <a:r>
              <a:rPr lang="ru-RU" sz="1400"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Предметом документарной проверки являются сведения, содержащиеся в документах </a:t>
            </a:r>
            <a:r>
              <a:rPr lang="ru-RU" sz="1400" dirty="0">
                <a:solidFill>
                  <a:srgbClr val="00000A"/>
                </a:solidFill>
                <a:latin typeface="Arial" panose="020B0604020202020204" pitchFamily="34" charset="0"/>
                <a:ea typeface="Times New Roman" panose="02020603050405020304" pitchFamily="18" charset="0"/>
                <a:cs typeface="Arial" panose="020B0604020202020204" pitchFamily="34" charset="0"/>
              </a:rPr>
              <a:t>юридического лица, индивидуального предпринимателя, устанавливающих их организационно-правовую форму, права и обязанности, документы, используемые при осуществлении их деятельности и связанные с исполнением ими обязательных требований и требований, установленных муниципальными правовыми актами, исполнением предписаний и постановлений органов государственного контроля (надзора), органов муниципального контроля)</a:t>
            </a:r>
            <a:endParaRPr lang="ru-RU" sz="1400" dirty="0">
              <a:latin typeface="Arial" panose="020B0604020202020204" pitchFamily="34" charset="0"/>
              <a:cs typeface="Arial" panose="020B0604020202020204" pitchFamily="34" charset="0"/>
            </a:endParaRPr>
          </a:p>
        </p:txBody>
      </p:sp>
      <p:sp>
        <p:nvSpPr>
          <p:cNvPr id="4" name="Прямоугольник 3"/>
          <p:cNvSpPr/>
          <p:nvPr/>
        </p:nvSpPr>
        <p:spPr>
          <a:xfrm>
            <a:off x="1977359" y="2973433"/>
            <a:ext cx="6948264" cy="738664"/>
          </a:xfrm>
          <a:prstGeom prst="rect">
            <a:avLst/>
          </a:prstGeom>
        </p:spPr>
        <p:txBody>
          <a:bodyPr wrap="square">
            <a:spAutoFit/>
          </a:bodyPr>
          <a:lstStyle/>
          <a:p>
            <a:pPr algn="r"/>
            <a:r>
              <a:rPr lang="ru-RU" sz="1400" i="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Федеральный закон от 26.12.2008 N </a:t>
            </a:r>
            <a:r>
              <a:rPr lang="ru-RU" sz="1400" i="1" dirty="0" smtClean="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294-ФЗ  </a:t>
            </a:r>
            <a:r>
              <a:rPr lang="ru-RU" sz="1400" i="1" dirty="0" smtClean="0">
                <a:ea typeface="Times New Roman" panose="02020603050405020304" pitchFamily="18" charset="0"/>
                <a:cs typeface="Times New Roman" panose="02020603050405020304" pitchFamily="18" charset="0"/>
              </a:rPr>
              <a:t>"</a:t>
            </a:r>
            <a:r>
              <a:rPr lang="ru-RU" sz="1400" i="1" dirty="0">
                <a:ea typeface="Times New Roman" panose="02020603050405020304" pitchFamily="18" charset="0"/>
                <a:cs typeface="Times New Roman" panose="02020603050405020304" pitchFamily="18" charset="0"/>
              </a:rPr>
              <a:t>О защите прав юридических лиц и индивидуальных </a:t>
            </a:r>
            <a:r>
              <a:rPr lang="ru-RU" sz="1400" i="1" dirty="0" smtClean="0">
                <a:ea typeface="Times New Roman" panose="02020603050405020304" pitchFamily="18" charset="0"/>
                <a:cs typeface="Times New Roman" panose="02020603050405020304" pitchFamily="18" charset="0"/>
              </a:rPr>
              <a:t>предпринимателей </a:t>
            </a:r>
            <a:r>
              <a:rPr lang="ru-RU" sz="1400" i="1" dirty="0">
                <a:ea typeface="Times New Roman" panose="02020603050405020304" pitchFamily="18" charset="0"/>
                <a:cs typeface="Times New Roman" panose="02020603050405020304" pitchFamily="18" charset="0"/>
              </a:rPr>
              <a:t>при осуществлении государственного контроля (надзора) и муниципального контроля"</a:t>
            </a:r>
            <a:endParaRPr lang="ru-RU" sz="1400" i="1" dirty="0"/>
          </a:p>
        </p:txBody>
      </p:sp>
      <p:sp>
        <p:nvSpPr>
          <p:cNvPr id="5" name="Прямоугольник 4"/>
          <p:cNvSpPr/>
          <p:nvPr/>
        </p:nvSpPr>
        <p:spPr>
          <a:xfrm>
            <a:off x="4427984" y="5258040"/>
            <a:ext cx="1374094" cy="369332"/>
          </a:xfrm>
          <a:prstGeom prst="rect">
            <a:avLst/>
          </a:prstGeom>
        </p:spPr>
        <p:txBody>
          <a:bodyPr wrap="none">
            <a:spAutoFit/>
          </a:bodyPr>
          <a:lstStyle/>
          <a:p>
            <a:r>
              <a:rPr lang="ru-RU" b="1" dirty="0" smtClean="0">
                <a:solidFill>
                  <a:schemeClr val="accent4">
                    <a:lumMod val="75000"/>
                  </a:schemeClr>
                </a:solidFill>
                <a:effectLst>
                  <a:outerShdw blurRad="38100" dist="38100" dir="2700000" algn="tl">
                    <a:srgbClr val="000000">
                      <a:alpha val="43137"/>
                    </a:srgbClr>
                  </a:outerShdw>
                </a:effectLst>
                <a:ea typeface="Times New Roman" panose="02020603050405020304" pitchFamily="18" charset="0"/>
              </a:rPr>
              <a:t>ВЫЯВЛЕНО </a:t>
            </a:r>
            <a:endParaRPr lang="ru-RU" dirty="0">
              <a:solidFill>
                <a:schemeClr val="accent4">
                  <a:lumMod val="75000"/>
                </a:schemeClr>
              </a:solidFill>
              <a:effectLst>
                <a:outerShdw blurRad="38100" dist="38100" dir="2700000" algn="tl">
                  <a:srgbClr val="000000">
                    <a:alpha val="43137"/>
                  </a:srgbClr>
                </a:outerShdw>
              </a:effectLst>
            </a:endParaRPr>
          </a:p>
        </p:txBody>
      </p:sp>
      <p:sp>
        <p:nvSpPr>
          <p:cNvPr id="10" name="Прямоугольник 9"/>
          <p:cNvSpPr/>
          <p:nvPr/>
        </p:nvSpPr>
        <p:spPr>
          <a:xfrm>
            <a:off x="4427984" y="5923392"/>
            <a:ext cx="1638590" cy="646331"/>
          </a:xfrm>
          <a:prstGeom prst="rect">
            <a:avLst/>
          </a:prstGeom>
        </p:spPr>
        <p:txBody>
          <a:bodyPr wrap="none">
            <a:spAutoFit/>
          </a:bodyPr>
          <a:lstStyle/>
          <a:p>
            <a:r>
              <a:rPr lang="ru-RU" b="1" dirty="0" smtClean="0">
                <a:solidFill>
                  <a:schemeClr val="accent4">
                    <a:lumMod val="75000"/>
                  </a:schemeClr>
                </a:solidFill>
                <a:effectLst>
                  <a:outerShdw blurRad="38100" dist="38100" dir="2700000" algn="tl">
                    <a:srgbClr val="000000">
                      <a:alpha val="43137"/>
                    </a:srgbClr>
                  </a:outerShdw>
                </a:effectLst>
                <a:ea typeface="Times New Roman" panose="02020603050405020304" pitchFamily="18" charset="0"/>
              </a:rPr>
              <a:t>Применённые</a:t>
            </a:r>
          </a:p>
          <a:p>
            <a:r>
              <a:rPr lang="ru-RU" b="1" dirty="0" smtClean="0">
                <a:solidFill>
                  <a:schemeClr val="accent4">
                    <a:lumMod val="75000"/>
                  </a:schemeClr>
                </a:solidFill>
                <a:effectLst>
                  <a:outerShdw blurRad="38100" dist="38100" dir="2700000" algn="tl">
                    <a:srgbClr val="000000">
                      <a:alpha val="43137"/>
                    </a:srgbClr>
                  </a:outerShdw>
                </a:effectLst>
                <a:ea typeface="Times New Roman" panose="02020603050405020304" pitchFamily="18" charset="0"/>
              </a:rPr>
              <a:t>санкции </a:t>
            </a:r>
            <a:endParaRPr lang="ru-RU" dirty="0">
              <a:solidFill>
                <a:schemeClr val="accent4">
                  <a:lumMod val="75000"/>
                </a:schemeClr>
              </a:solidFill>
              <a:effectLst>
                <a:outerShdw blurRad="38100" dist="38100" dir="2700000" algn="tl">
                  <a:srgbClr val="000000">
                    <a:alpha val="43137"/>
                  </a:srgbClr>
                </a:outerShdw>
              </a:effectLst>
            </a:endParaRPr>
          </a:p>
        </p:txBody>
      </p:sp>
      <p:sp>
        <p:nvSpPr>
          <p:cNvPr id="11" name="Прямоугольник 10"/>
          <p:cNvSpPr/>
          <p:nvPr/>
        </p:nvSpPr>
        <p:spPr>
          <a:xfrm>
            <a:off x="6012159" y="5975560"/>
            <a:ext cx="3315181" cy="584775"/>
          </a:xfrm>
          <a:prstGeom prst="rect">
            <a:avLst/>
          </a:prstGeom>
        </p:spPr>
        <p:txBody>
          <a:bodyPr wrap="square">
            <a:spAutoFit/>
          </a:bodyPr>
          <a:lstStyle/>
          <a:p>
            <a:pPr marL="285750" indent="-285750">
              <a:buFont typeface="Wingdings" panose="05000000000000000000" pitchFamily="2" charset="2"/>
              <a:buChar char="Ø"/>
            </a:pPr>
            <a:r>
              <a:rPr lang="ru-RU" sz="1600" b="1" dirty="0" smtClean="0">
                <a:solidFill>
                  <a:schemeClr val="accent2">
                    <a:lumMod val="75000"/>
                  </a:schemeClr>
                </a:solidFill>
                <a:ea typeface="Times New Roman" panose="02020603050405020304" pitchFamily="18" charset="0"/>
              </a:rPr>
              <a:t>01 Протокол</a:t>
            </a:r>
          </a:p>
          <a:p>
            <a:pPr marL="285750" indent="-285750">
              <a:buFont typeface="Wingdings" panose="05000000000000000000" pitchFamily="2" charset="2"/>
              <a:buChar char="Ø"/>
            </a:pPr>
            <a:r>
              <a:rPr lang="ru-RU" sz="1600" b="1" dirty="0" smtClean="0">
                <a:solidFill>
                  <a:schemeClr val="accent2">
                    <a:lumMod val="75000"/>
                  </a:schemeClr>
                </a:solidFill>
                <a:ea typeface="Times New Roman" panose="02020603050405020304" pitchFamily="18" charset="0"/>
              </a:rPr>
              <a:t> Штраф 400 </a:t>
            </a:r>
            <a:r>
              <a:rPr lang="ru-RU" sz="1600" b="1" dirty="0" err="1" smtClean="0">
                <a:solidFill>
                  <a:schemeClr val="accent2">
                    <a:lumMod val="75000"/>
                  </a:schemeClr>
                </a:solidFill>
                <a:ea typeface="Times New Roman" panose="02020603050405020304" pitchFamily="18" charset="0"/>
              </a:rPr>
              <a:t>т.р</a:t>
            </a:r>
            <a:r>
              <a:rPr lang="ru-RU" sz="1600" b="1" dirty="0" smtClean="0">
                <a:solidFill>
                  <a:schemeClr val="accent2">
                    <a:lumMod val="75000"/>
                  </a:schemeClr>
                </a:solidFill>
                <a:ea typeface="Times New Roman" panose="02020603050405020304" pitchFamily="18" charset="0"/>
              </a:rPr>
              <a:t>. - уплачен</a:t>
            </a:r>
            <a:endParaRPr lang="ru-RU" sz="1600" b="1" dirty="0">
              <a:solidFill>
                <a:schemeClr val="accent2">
                  <a:lumMod val="75000"/>
                </a:schemeClr>
              </a:solidFill>
            </a:endParaRPr>
          </a:p>
        </p:txBody>
      </p:sp>
      <p:pic>
        <p:nvPicPr>
          <p:cNvPr id="12" name="Picture 5" descr="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482" y="1393719"/>
            <a:ext cx="1614141" cy="161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4">
            <a:extLst>
              <a:ext uri="{FF2B5EF4-FFF2-40B4-BE49-F238E27FC236}">
                <a16:creationId xmlns:a16="http://schemas.microsoft.com/office/drawing/2014/main" id="{EEB8BA8C-2C98-4983-96D2-41D5C68AFBE2}"/>
              </a:ext>
            </a:extLst>
          </p:cNvPr>
          <p:cNvPicPr>
            <a:picLocks noChangeAspect="1"/>
          </p:cNvPicPr>
          <p:nvPr/>
        </p:nvPicPr>
        <p:blipFill>
          <a:blip r:embed="rId4"/>
          <a:stretch>
            <a:fillRect/>
          </a:stretch>
        </p:blipFill>
        <p:spPr>
          <a:xfrm flipH="1">
            <a:off x="232725" y="2852936"/>
            <a:ext cx="970140" cy="1232077"/>
          </a:xfrm>
          <a:prstGeom prst="rect">
            <a:avLst/>
          </a:prstGeom>
        </p:spPr>
      </p:pic>
      <p:sp>
        <p:nvSpPr>
          <p:cNvPr id="6" name="Прямоугольник 5"/>
          <p:cNvSpPr/>
          <p:nvPr/>
        </p:nvSpPr>
        <p:spPr>
          <a:xfrm>
            <a:off x="8610104" y="6488668"/>
            <a:ext cx="393056" cy="338554"/>
          </a:xfrm>
          <a:prstGeom prst="rect">
            <a:avLst/>
          </a:prstGeom>
        </p:spPr>
        <p:txBody>
          <a:bodyPr wrap="none">
            <a:spAutoFit/>
          </a:bodyPr>
          <a:lstStyle/>
          <a:p>
            <a:r>
              <a:rPr lang="ru-RU" sz="1600" b="1" dirty="0" smtClean="0">
                <a:ln w="0"/>
                <a:effectLst>
                  <a:outerShdw blurRad="38100" dist="38100" dir="2700000" algn="tl">
                    <a:srgbClr val="000000">
                      <a:alpha val="43137"/>
                    </a:srgbClr>
                  </a:outerShdw>
                </a:effectLst>
                <a:ea typeface="SimSun" panose="02010600030101010101" pitchFamily="2" charset="-122"/>
                <a:cs typeface="Calibri" panose="020F0502020204030204" pitchFamily="34" charset="0"/>
              </a:rPr>
              <a:t>13</a:t>
            </a:r>
            <a:endParaRPr lang="ru-RU" sz="1600" dirty="0"/>
          </a:p>
        </p:txBody>
      </p:sp>
    </p:spTree>
    <p:extLst>
      <p:ext uri="{BB962C8B-B14F-4D97-AF65-F5344CB8AC3E}">
        <p14:creationId xmlns:p14="http://schemas.microsoft.com/office/powerpoint/2010/main" val="314264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777427729"/>
              </p:ext>
            </p:extLst>
          </p:nvPr>
        </p:nvGraphicFramePr>
        <p:xfrm>
          <a:off x="478267" y="1739004"/>
          <a:ext cx="8342205" cy="1908582"/>
        </p:xfrm>
        <a:graphic>
          <a:graphicData uri="http://schemas.openxmlformats.org/drawingml/2006/table">
            <a:tbl>
              <a:tblPr>
                <a:tableStyleId>{5C22544A-7EE6-4342-B048-85BDC9FD1C3A}</a:tableStyleId>
              </a:tblPr>
              <a:tblGrid>
                <a:gridCol w="2084994">
                  <a:extLst>
                    <a:ext uri="{9D8B030D-6E8A-4147-A177-3AD203B41FA5}">
                      <a16:colId xmlns:a16="http://schemas.microsoft.com/office/drawing/2014/main" val="1237033399"/>
                    </a:ext>
                  </a:extLst>
                </a:gridCol>
                <a:gridCol w="505872">
                  <a:extLst>
                    <a:ext uri="{9D8B030D-6E8A-4147-A177-3AD203B41FA5}">
                      <a16:colId xmlns:a16="http://schemas.microsoft.com/office/drawing/2014/main" val="1334071520"/>
                    </a:ext>
                  </a:extLst>
                </a:gridCol>
                <a:gridCol w="433604">
                  <a:extLst>
                    <a:ext uri="{9D8B030D-6E8A-4147-A177-3AD203B41FA5}">
                      <a16:colId xmlns:a16="http://schemas.microsoft.com/office/drawing/2014/main" val="2718992671"/>
                    </a:ext>
                  </a:extLst>
                </a:gridCol>
                <a:gridCol w="433604">
                  <a:extLst>
                    <a:ext uri="{9D8B030D-6E8A-4147-A177-3AD203B41FA5}">
                      <a16:colId xmlns:a16="http://schemas.microsoft.com/office/drawing/2014/main" val="2180496172"/>
                    </a:ext>
                  </a:extLst>
                </a:gridCol>
                <a:gridCol w="433604">
                  <a:extLst>
                    <a:ext uri="{9D8B030D-6E8A-4147-A177-3AD203B41FA5}">
                      <a16:colId xmlns:a16="http://schemas.microsoft.com/office/drawing/2014/main" val="1817968635"/>
                    </a:ext>
                  </a:extLst>
                </a:gridCol>
                <a:gridCol w="433604">
                  <a:extLst>
                    <a:ext uri="{9D8B030D-6E8A-4147-A177-3AD203B41FA5}">
                      <a16:colId xmlns:a16="http://schemas.microsoft.com/office/drawing/2014/main" val="3034776199"/>
                    </a:ext>
                  </a:extLst>
                </a:gridCol>
                <a:gridCol w="488531">
                  <a:extLst>
                    <a:ext uri="{9D8B030D-6E8A-4147-A177-3AD203B41FA5}">
                      <a16:colId xmlns:a16="http://schemas.microsoft.com/office/drawing/2014/main" val="958722465"/>
                    </a:ext>
                  </a:extLst>
                </a:gridCol>
                <a:gridCol w="504056">
                  <a:extLst>
                    <a:ext uri="{9D8B030D-6E8A-4147-A177-3AD203B41FA5}">
                      <a16:colId xmlns:a16="http://schemas.microsoft.com/office/drawing/2014/main" val="2495347860"/>
                    </a:ext>
                  </a:extLst>
                </a:gridCol>
                <a:gridCol w="432048">
                  <a:extLst>
                    <a:ext uri="{9D8B030D-6E8A-4147-A177-3AD203B41FA5}">
                      <a16:colId xmlns:a16="http://schemas.microsoft.com/office/drawing/2014/main" val="1953773452"/>
                    </a:ext>
                  </a:extLst>
                </a:gridCol>
                <a:gridCol w="504056">
                  <a:extLst>
                    <a:ext uri="{9D8B030D-6E8A-4147-A177-3AD203B41FA5}">
                      <a16:colId xmlns:a16="http://schemas.microsoft.com/office/drawing/2014/main" val="1226536443"/>
                    </a:ext>
                  </a:extLst>
                </a:gridCol>
                <a:gridCol w="504056">
                  <a:extLst>
                    <a:ext uri="{9D8B030D-6E8A-4147-A177-3AD203B41FA5}">
                      <a16:colId xmlns:a16="http://schemas.microsoft.com/office/drawing/2014/main" val="20009"/>
                    </a:ext>
                  </a:extLst>
                </a:gridCol>
                <a:gridCol w="504056">
                  <a:extLst>
                    <a:ext uri="{9D8B030D-6E8A-4147-A177-3AD203B41FA5}">
                      <a16:colId xmlns:a16="http://schemas.microsoft.com/office/drawing/2014/main" val="1384712718"/>
                    </a:ext>
                  </a:extLst>
                </a:gridCol>
                <a:gridCol w="576064">
                  <a:extLst>
                    <a:ext uri="{9D8B030D-6E8A-4147-A177-3AD203B41FA5}">
                      <a16:colId xmlns:a16="http://schemas.microsoft.com/office/drawing/2014/main" val="3969423502"/>
                    </a:ext>
                  </a:extLst>
                </a:gridCol>
                <a:gridCol w="504056">
                  <a:extLst>
                    <a:ext uri="{9D8B030D-6E8A-4147-A177-3AD203B41FA5}">
                      <a16:colId xmlns:a16="http://schemas.microsoft.com/office/drawing/2014/main" val="199235948"/>
                    </a:ext>
                  </a:extLst>
                </a:gridCol>
              </a:tblGrid>
              <a:tr h="673107">
                <a:tc>
                  <a:txBody>
                    <a:bodyPr/>
                    <a:lstStyle/>
                    <a:p>
                      <a:pPr algn="ctr" rtl="0" eaLnBrk="1" latinLnBrk="0" hangingPunct="1">
                        <a:lnSpc>
                          <a:spcPct val="115000"/>
                        </a:lnSpc>
                        <a:spcAft>
                          <a:spcPts val="0"/>
                        </a:spcAft>
                        <a:tabLst>
                          <a:tab pos="449580" algn="l"/>
                        </a:tabLst>
                      </a:pPr>
                      <a:r>
                        <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Показатель изменения количества </a:t>
                      </a:r>
                      <a:r>
                        <a:rPr kumimoji="0" lang="ru-RU" sz="1200" b="1" i="0" u="none" strike="noStrike" kern="1200" cap="none"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rPr>
                        <a:t>поднадзорных организаций</a:t>
                      </a:r>
                      <a:endPar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0" eaLnBrk="1" latinLnBrk="0" hangingPunct="1">
                        <a:lnSpc>
                          <a:spcPct val="115000"/>
                        </a:lnSpc>
                        <a:spcAft>
                          <a:spcPts val="0"/>
                        </a:spcAft>
                        <a:tabLst>
                          <a:tab pos="449580" algn="l"/>
                        </a:tabLst>
                      </a:pPr>
                      <a:r>
                        <a:rPr kumimoji="0" lang="ru-RU" sz="1200" b="1" i="0" u="none" strike="noStrike" kern="1200" cap="none"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rPr>
                        <a:t>2002</a:t>
                      </a:r>
                      <a:endPar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0" eaLnBrk="1" latinLnBrk="0" hangingPunct="1">
                        <a:lnSpc>
                          <a:spcPct val="115000"/>
                        </a:lnSpc>
                        <a:spcAft>
                          <a:spcPts val="0"/>
                        </a:spcAft>
                        <a:tabLst>
                          <a:tab pos="449580" algn="l"/>
                        </a:tabLst>
                      </a:pPr>
                      <a:r>
                        <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ru-RU" sz="1200" b="1" i="0" u="none" strike="noStrike" kern="1200" cap="none"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rPr>
                        <a:t>2008</a:t>
                      </a:r>
                      <a:endPar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0" eaLnBrk="1" latinLnBrk="0" hangingPunct="1">
                        <a:lnSpc>
                          <a:spcPct val="115000"/>
                        </a:lnSpc>
                        <a:spcAft>
                          <a:spcPts val="0"/>
                        </a:spcAft>
                        <a:tabLst>
                          <a:tab pos="449580" algn="l"/>
                        </a:tabLst>
                      </a:pPr>
                      <a:r>
                        <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ru-RU" sz="1200" b="1" i="0" u="none" strike="noStrike" kern="1200" cap="none"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rPr>
                        <a:t>2012</a:t>
                      </a:r>
                      <a:endPar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0" eaLnBrk="1" latinLnBrk="0" hangingPunct="1">
                        <a:lnSpc>
                          <a:spcPct val="115000"/>
                        </a:lnSpc>
                        <a:spcAft>
                          <a:spcPts val="0"/>
                        </a:spcAft>
                        <a:tabLst>
                          <a:tab pos="449580" algn="l"/>
                        </a:tabLst>
                      </a:pPr>
                      <a:r>
                        <a:rPr kumimoji="0" lang="ru-RU" sz="1200" b="1" i="0" u="none" strike="noStrike" kern="1200" cap="none"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rPr>
                        <a:t>2013</a:t>
                      </a:r>
                      <a:endPar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0" eaLnBrk="1" latinLnBrk="0" hangingPunct="1">
                        <a:lnSpc>
                          <a:spcPct val="115000"/>
                        </a:lnSpc>
                        <a:spcAft>
                          <a:spcPts val="0"/>
                        </a:spcAft>
                        <a:tabLst>
                          <a:tab pos="449580" algn="l"/>
                        </a:tabLst>
                      </a:pPr>
                      <a:r>
                        <a:rPr kumimoji="0" lang="ru-RU" sz="1200" b="1" i="0" u="none" strike="noStrike" kern="1200" cap="none"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rPr>
                        <a:t>2014</a:t>
                      </a:r>
                      <a:endPar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0" eaLnBrk="1" latinLnBrk="0" hangingPunct="1">
                        <a:lnSpc>
                          <a:spcPct val="115000"/>
                        </a:lnSpc>
                        <a:spcAft>
                          <a:spcPts val="0"/>
                        </a:spcAft>
                        <a:tabLst>
                          <a:tab pos="449580" algn="l"/>
                        </a:tabLst>
                      </a:pPr>
                      <a:r>
                        <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ru-RU" sz="1200" b="1" i="0" u="none" strike="noStrike" kern="1200" cap="none"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rPr>
                        <a:t>2015</a:t>
                      </a:r>
                      <a:endPar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0" eaLnBrk="1" latinLnBrk="0" hangingPunct="1">
                        <a:lnSpc>
                          <a:spcPct val="115000"/>
                        </a:lnSpc>
                        <a:spcAft>
                          <a:spcPts val="0"/>
                        </a:spcAft>
                        <a:tabLst>
                          <a:tab pos="449580" algn="l"/>
                        </a:tabLst>
                      </a:pPr>
                      <a:r>
                        <a:rPr kumimoji="0" lang="ru-RU" sz="1200" b="1" i="0" u="none" strike="noStrike" kern="1200" cap="none"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rPr>
                        <a:t>2016</a:t>
                      </a:r>
                      <a:endPar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0" eaLnBrk="1" latinLnBrk="0" hangingPunct="1">
                        <a:lnSpc>
                          <a:spcPct val="115000"/>
                        </a:lnSpc>
                        <a:spcAft>
                          <a:spcPts val="0"/>
                        </a:spcAft>
                        <a:tabLst>
                          <a:tab pos="449580" algn="l"/>
                        </a:tabLst>
                      </a:pPr>
                      <a:r>
                        <a:rPr kumimoji="0" lang="ru-RU" sz="1200" b="1" i="0" u="none" strike="noStrike" kern="1200" cap="none"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rPr>
                        <a:t>2017</a:t>
                      </a:r>
                      <a:endPar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0" eaLnBrk="1" latinLnBrk="0" hangingPunct="1">
                        <a:lnSpc>
                          <a:spcPct val="115000"/>
                        </a:lnSpc>
                        <a:spcAft>
                          <a:spcPts val="0"/>
                        </a:spcAft>
                        <a:tabLst>
                          <a:tab pos="449580" algn="l"/>
                        </a:tabLst>
                      </a:pPr>
                      <a:r>
                        <a:rPr kumimoji="0" lang="ru-RU" sz="1200" b="1" i="0" u="none" strike="noStrike" kern="1200" cap="none"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rPr>
                        <a:t>2018</a:t>
                      </a:r>
                      <a:endPar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0" eaLnBrk="1" latinLnBrk="0" hangingPunct="1">
                        <a:lnSpc>
                          <a:spcPct val="115000"/>
                        </a:lnSpc>
                        <a:spcAft>
                          <a:spcPts val="0"/>
                        </a:spcAft>
                        <a:tabLst>
                          <a:tab pos="449580" algn="l"/>
                        </a:tabLst>
                      </a:pPr>
                      <a:r>
                        <a:rPr kumimoji="0" lang="ru-RU" sz="1200" b="1" i="0" u="none" strike="noStrike" kern="1200" cap="none"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rPr>
                        <a:t>2019</a:t>
                      </a:r>
                      <a:endPar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0" eaLnBrk="1" latinLnBrk="0" hangingPunct="1">
                        <a:lnSpc>
                          <a:spcPct val="115000"/>
                        </a:lnSpc>
                        <a:spcAft>
                          <a:spcPts val="0"/>
                        </a:spcAft>
                        <a:tabLst>
                          <a:tab pos="449580" algn="l"/>
                        </a:tabLst>
                      </a:pPr>
                      <a:r>
                        <a:rPr kumimoji="0" lang="ru-RU" sz="1200" b="1" i="0" u="none" strike="noStrike" kern="1200" cap="none"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rPr>
                        <a:t>20</a:t>
                      </a:r>
                      <a:r>
                        <a:rPr kumimoji="0" lang="en-US" sz="1200" b="1" i="0" u="none" strike="noStrike" kern="1200" cap="none"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rPr>
                        <a:t>20</a:t>
                      </a:r>
                      <a:endPar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0" eaLnBrk="1" latinLnBrk="0" hangingPunct="1">
                        <a:lnSpc>
                          <a:spcPct val="115000"/>
                        </a:lnSpc>
                        <a:spcAft>
                          <a:spcPts val="0"/>
                        </a:spcAft>
                        <a:tabLst>
                          <a:tab pos="449580" algn="l"/>
                        </a:tabLst>
                      </a:pPr>
                      <a:r>
                        <a:rPr kumimoji="0" lang="en-US" sz="1200" b="1" i="0" u="none" strike="noStrike" kern="1200" cap="none"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rPr>
                        <a:t>2021</a:t>
                      </a:r>
                      <a:endPar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0" eaLnBrk="1" latinLnBrk="0" hangingPunct="1">
                        <a:lnSpc>
                          <a:spcPct val="115000"/>
                        </a:lnSpc>
                        <a:spcAft>
                          <a:spcPts val="0"/>
                        </a:spcAft>
                        <a:tabLst>
                          <a:tab pos="449580" algn="l"/>
                        </a:tabLst>
                      </a:pPr>
                      <a:r>
                        <a:rPr kumimoji="0" lang="en-US" sz="1200" b="1" i="0" u="none" strike="noStrike" kern="1200" cap="none"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rPr>
                        <a:t>2022</a:t>
                      </a:r>
                      <a:endParaRPr kumimoji="0" lang="ru-RU" sz="1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2433644"/>
                  </a:ext>
                </a:extLst>
              </a:tr>
              <a:tr h="444626">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Прекратили деятельность </a:t>
                      </a:r>
                    </a:p>
                    <a:p>
                      <a:pPr algn="ctr" rtl="0" eaLnBrk="1" latinLnBrk="0" hangingPunct="1">
                        <a:lnSpc>
                          <a:spcPct val="115000"/>
                        </a:lnSpc>
                        <a:spcAft>
                          <a:spcPts val="0"/>
                        </a:spcAft>
                        <a:tabLst>
                          <a:tab pos="449580" algn="l"/>
                        </a:tabLst>
                      </a:pPr>
                      <a:r>
                        <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(сняты с надзора)</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9</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15</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16</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14</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11</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8</a:t>
                      </a:r>
                      <a:endPar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9</a:t>
                      </a:r>
                      <a:endPar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en-US" sz="12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en-US" sz="12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13</a:t>
                      </a:r>
                      <a:endPar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en-US" sz="12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8</a:t>
                      </a:r>
                      <a:endPar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417775"/>
                  </a:ext>
                </a:extLst>
              </a:tr>
              <a:tr h="333470">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Взяты под надзор</a:t>
                      </a:r>
                      <a:endPar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0</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17</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30</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26</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46</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19</a:t>
                      </a:r>
                      <a:endPar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ru-RU" sz="12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7</a:t>
                      </a:r>
                      <a:endPar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en-US" sz="12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33</a:t>
                      </a:r>
                      <a:endPar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en-US" sz="12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42</a:t>
                      </a:r>
                      <a:endPar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eaLnBrk="1" latinLnBrk="0" hangingPunct="1">
                        <a:lnSpc>
                          <a:spcPct val="115000"/>
                        </a:lnSpc>
                        <a:spcAft>
                          <a:spcPts val="0"/>
                        </a:spcAft>
                        <a:tabLst>
                          <a:tab pos="449580" algn="l"/>
                        </a:tabLst>
                      </a:pPr>
                      <a:r>
                        <a:rPr kumimoji="0" lang="en-US" sz="12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2</a:t>
                      </a:r>
                      <a:endParaRPr kumimoji="0" lang="ru-RU"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1150462"/>
                  </a:ext>
                </a:extLst>
              </a:tr>
              <a:tr h="457379">
                <a:tc>
                  <a:txBody>
                    <a:bodyPr/>
                    <a:lstStyle/>
                    <a:p>
                      <a:pPr marL="0" algn="ctr" defTabSz="914400" rtl="0" eaLnBrk="1" latinLnBrk="0" hangingPunct="1">
                        <a:lnSpc>
                          <a:spcPct val="115000"/>
                        </a:lnSpc>
                        <a:spcAft>
                          <a:spcPts val="0"/>
                        </a:spcAft>
                        <a:tabLst>
                          <a:tab pos="449580" algn="l"/>
                        </a:tabLst>
                      </a:pPr>
                      <a:r>
                        <a:rPr kumimoji="0" lang="ru-RU"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Итого </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tabLst>
                          <a:tab pos="449580" algn="l"/>
                        </a:tabLst>
                      </a:pPr>
                      <a:r>
                        <a:rPr kumimoji="0" lang="ru-RU"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303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tabLst>
                          <a:tab pos="449580" algn="l"/>
                        </a:tabLst>
                      </a:pPr>
                      <a:r>
                        <a:rPr kumimoji="0" lang="ru-RU"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274</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tabLst>
                          <a:tab pos="449580" algn="l"/>
                        </a:tabLst>
                      </a:pPr>
                      <a:r>
                        <a:rPr kumimoji="0" lang="ru-RU"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232</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tabLst>
                          <a:tab pos="449580" algn="l"/>
                        </a:tabLst>
                      </a:pPr>
                      <a:r>
                        <a:rPr kumimoji="0" lang="ru-RU"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230</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tabLst>
                          <a:tab pos="449580" algn="l"/>
                        </a:tabLst>
                      </a:pPr>
                      <a:r>
                        <a:rPr kumimoji="0" lang="ru-RU"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236</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tabLst>
                          <a:tab pos="449580" algn="l"/>
                        </a:tabLst>
                      </a:pPr>
                      <a:r>
                        <a:rPr kumimoji="0" lang="ru-RU"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241</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tabLst>
                          <a:tab pos="449580" algn="l"/>
                        </a:tabLst>
                      </a:pPr>
                      <a:r>
                        <a:rPr kumimoji="0" lang="ru-RU"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252</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tabLst>
                          <a:tab pos="449580" algn="l"/>
                        </a:tabLst>
                      </a:pPr>
                      <a:r>
                        <a:rPr kumimoji="0" lang="ru-RU"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294</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tabLst>
                          <a:tab pos="449580" algn="l"/>
                        </a:tabLst>
                      </a:pPr>
                      <a:r>
                        <a:rPr kumimoji="0" lang="ru-RU" sz="12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305</a:t>
                      </a:r>
                      <a:endParaRPr kumimoji="0" lang="ru-RU"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tabLst>
                          <a:tab pos="449580" algn="l"/>
                        </a:tabLst>
                      </a:pPr>
                      <a:r>
                        <a:rPr kumimoji="0" lang="ru-RU" sz="12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303</a:t>
                      </a:r>
                      <a:endParaRPr kumimoji="0" lang="ru-RU"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tabLst>
                          <a:tab pos="449580" algn="l"/>
                        </a:tabLst>
                      </a:pPr>
                      <a:r>
                        <a:rPr kumimoji="0" lang="en-US" sz="12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348</a:t>
                      </a:r>
                      <a:endParaRPr kumimoji="0" lang="ru-RU"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tabLst>
                          <a:tab pos="449580" algn="l"/>
                        </a:tabLst>
                      </a:pPr>
                      <a:r>
                        <a:rPr kumimoji="0" lang="en-US" sz="12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377</a:t>
                      </a:r>
                      <a:endParaRPr kumimoji="0" lang="ru-RU"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tabLst>
                          <a:tab pos="449580" algn="l"/>
                        </a:tabLst>
                      </a:pPr>
                      <a:r>
                        <a:rPr kumimoji="0" lang="en-US" sz="12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371</a:t>
                      </a:r>
                      <a:endParaRPr kumimoji="0" lang="ru-RU"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13117666"/>
                  </a:ext>
                </a:extLst>
              </a:tr>
            </a:tbl>
          </a:graphicData>
        </a:graphic>
      </p:graphicFrame>
      <p:graphicFrame>
        <p:nvGraphicFramePr>
          <p:cNvPr id="6" name="Диаграмма 5"/>
          <p:cNvGraphicFramePr/>
          <p:nvPr>
            <p:extLst>
              <p:ext uri="{D42A27DB-BD31-4B8C-83A1-F6EECF244321}">
                <p14:modId xmlns:p14="http://schemas.microsoft.com/office/powerpoint/2010/main" val="739561377"/>
              </p:ext>
            </p:extLst>
          </p:nvPr>
        </p:nvGraphicFramePr>
        <p:xfrm>
          <a:off x="323528" y="3861048"/>
          <a:ext cx="8711870"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3"/>
          <p:cNvSpPr>
            <a:spLocks noGrp="1"/>
          </p:cNvSpPr>
          <p:nvPr>
            <p:ph type="ctrTitle"/>
          </p:nvPr>
        </p:nvSpPr>
        <p:spPr/>
        <p:txBody>
          <a:bodyPr>
            <a:normAutofit/>
          </a:bodyPr>
          <a:lstStyle/>
          <a:p>
            <a:r>
              <a:rPr lang="ru-RU" sz="1800" b="1" dirty="0">
                <a:solidFill>
                  <a:srgbClr val="00000A"/>
                </a:solidFill>
                <a:ea typeface="SimSun" panose="02010600030101010101" pitchFamily="2" charset="-122"/>
                <a:cs typeface="Arial" panose="020B0604020202020204" pitchFamily="34" charset="0"/>
              </a:rPr>
              <a:t>ДИНАМИКА ИЗМЕНЕНИЯ КОЛИЧЕСТВА ПОДНАДЗОРНЫХ </a:t>
            </a:r>
            <a:r>
              <a:rPr lang="ru-RU" sz="1800" b="1" spc="-10" dirty="0">
                <a:solidFill>
                  <a:srgbClr val="00000A"/>
                </a:solidFill>
                <a:ea typeface="Times New Roman" panose="02020603050405020304" pitchFamily="18" charset="0"/>
                <a:cs typeface="Arial" panose="020B0604020202020204" pitchFamily="34" charset="0"/>
              </a:rPr>
              <a:t>ОРГАНИЗАЦИЙ 2002 - </a:t>
            </a:r>
            <a:r>
              <a:rPr lang="ru-RU" sz="1800" b="1" spc="-10" dirty="0" smtClean="0">
                <a:solidFill>
                  <a:srgbClr val="00000A"/>
                </a:solidFill>
                <a:ea typeface="Times New Roman" panose="02020603050405020304" pitchFamily="18" charset="0"/>
                <a:cs typeface="Arial" panose="020B0604020202020204" pitchFamily="34" charset="0"/>
              </a:rPr>
              <a:t>2022 </a:t>
            </a:r>
            <a:r>
              <a:rPr lang="ru-RU" sz="1800" b="1" spc="-10" dirty="0" err="1">
                <a:solidFill>
                  <a:srgbClr val="00000A"/>
                </a:solidFill>
                <a:ea typeface="Times New Roman" panose="02020603050405020304" pitchFamily="18" charset="0"/>
                <a:cs typeface="Arial" panose="020B0604020202020204" pitchFamily="34" charset="0"/>
              </a:rPr>
              <a:t>г.г</a:t>
            </a:r>
            <a:r>
              <a:rPr lang="ru-RU" sz="1800" b="1" spc="-10" dirty="0" smtClean="0">
                <a:solidFill>
                  <a:srgbClr val="00000A"/>
                </a:solidFill>
                <a:ea typeface="Times New Roman" panose="02020603050405020304" pitchFamily="18" charset="0"/>
                <a:cs typeface="Arial" panose="020B0604020202020204" pitchFamily="34" charset="0"/>
              </a:rPr>
              <a:t>.</a:t>
            </a:r>
            <a:endParaRPr lang="ru-RU" sz="1800" dirty="0"/>
          </a:p>
        </p:txBody>
      </p:sp>
      <p:sp>
        <p:nvSpPr>
          <p:cNvPr id="2" name="Номер слайда 1"/>
          <p:cNvSpPr>
            <a:spLocks noGrp="1"/>
          </p:cNvSpPr>
          <p:nvPr>
            <p:ph type="sldNum" sz="quarter" idx="12"/>
          </p:nvPr>
        </p:nvSpPr>
        <p:spPr/>
        <p:txBody>
          <a:bodyPr/>
          <a:lstStyle/>
          <a:p>
            <a:fld id="{33D6E5A2-EC83-451F-A719-9AC1370DD5CF}" type="slidenum">
              <a:rPr lang="ru-RU" smtClean="0"/>
              <a:pPr/>
              <a:t>14</a:t>
            </a:fld>
            <a:endParaRPr lang="ru-RU"/>
          </a:p>
        </p:txBody>
      </p:sp>
    </p:spTree>
    <p:extLst>
      <p:ext uri="{BB962C8B-B14F-4D97-AF65-F5344CB8AC3E}">
        <p14:creationId xmlns:p14="http://schemas.microsoft.com/office/powerpoint/2010/main" val="270728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1800" b="1" dirty="0"/>
              <a:t>ДИНАМИКА ИЗМЕНЕНИЯ КОЛИЧЕСТВЕННЫХ ПОКАЗАТЕЛЕЙ РАЗРЕШИТЕЛЬНОЙ ДЕЯТЕЛЬНОСТИ ЗА 2015 - </a:t>
            </a:r>
            <a:r>
              <a:rPr lang="ru-RU" sz="1800" b="1" dirty="0" smtClean="0"/>
              <a:t>2022</a:t>
            </a:r>
            <a:endParaRPr lang="ru-RU" sz="1800" b="1" dirty="0"/>
          </a:p>
        </p:txBody>
      </p:sp>
      <p:sp>
        <p:nvSpPr>
          <p:cNvPr id="3" name="Номер слайда 2"/>
          <p:cNvSpPr>
            <a:spLocks noGrp="1"/>
          </p:cNvSpPr>
          <p:nvPr>
            <p:ph type="sldNum" sz="quarter" idx="12"/>
          </p:nvPr>
        </p:nvSpPr>
        <p:spPr/>
        <p:txBody>
          <a:bodyPr/>
          <a:lstStyle/>
          <a:p>
            <a:fld id="{9BBB63BC-7EC6-405B-A8B3-990F8CBB9186}" type="slidenum">
              <a:rPr lang="ru-RU" smtClean="0"/>
              <a:pPr/>
              <a:t>15</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621058782"/>
              </p:ext>
            </p:extLst>
          </p:nvPr>
        </p:nvGraphicFramePr>
        <p:xfrm>
          <a:off x="268295" y="1698937"/>
          <a:ext cx="8470228" cy="2949568"/>
        </p:xfrm>
        <a:graphic>
          <a:graphicData uri="http://schemas.openxmlformats.org/drawingml/2006/table">
            <a:tbl>
              <a:tblPr>
                <a:tableStyleId>{3C2FFA5D-87B4-456A-9821-1D502468CF0F}</a:tableStyleId>
              </a:tblPr>
              <a:tblGrid>
                <a:gridCol w="3579714">
                  <a:extLst>
                    <a:ext uri="{9D8B030D-6E8A-4147-A177-3AD203B41FA5}">
                      <a16:colId xmlns:a16="http://schemas.microsoft.com/office/drawing/2014/main" val="20000"/>
                    </a:ext>
                  </a:extLst>
                </a:gridCol>
                <a:gridCol w="579975">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8072">
                  <a:extLst>
                    <a:ext uri="{9D8B030D-6E8A-4147-A177-3AD203B41FA5}">
                      <a16:colId xmlns:a16="http://schemas.microsoft.com/office/drawing/2014/main" val="2557856701"/>
                    </a:ext>
                  </a:extLst>
                </a:gridCol>
                <a:gridCol w="576064">
                  <a:extLst>
                    <a:ext uri="{9D8B030D-6E8A-4147-A177-3AD203B41FA5}">
                      <a16:colId xmlns:a16="http://schemas.microsoft.com/office/drawing/2014/main" val="3214901841"/>
                    </a:ext>
                  </a:extLst>
                </a:gridCol>
                <a:gridCol w="648072">
                  <a:extLst>
                    <a:ext uri="{9D8B030D-6E8A-4147-A177-3AD203B41FA5}">
                      <a16:colId xmlns:a16="http://schemas.microsoft.com/office/drawing/2014/main" val="2171924073"/>
                    </a:ext>
                  </a:extLst>
                </a:gridCol>
                <a:gridCol w="576064">
                  <a:extLst>
                    <a:ext uri="{9D8B030D-6E8A-4147-A177-3AD203B41FA5}">
                      <a16:colId xmlns:a16="http://schemas.microsoft.com/office/drawing/2014/main" val="20004"/>
                    </a:ext>
                  </a:extLst>
                </a:gridCol>
                <a:gridCol w="566123">
                  <a:extLst>
                    <a:ext uri="{9D8B030D-6E8A-4147-A177-3AD203B41FA5}">
                      <a16:colId xmlns:a16="http://schemas.microsoft.com/office/drawing/2014/main" val="894005216"/>
                    </a:ext>
                  </a:extLst>
                </a:gridCol>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rgbClr val="002060"/>
                          </a:solidFill>
                        </a:rPr>
                        <a:t>Показатели разрешительной деятельности</a:t>
                      </a:r>
                      <a:endParaRPr lang="ru-RU" sz="1200" b="1" kern="1200" dirty="0">
                        <a:solidFill>
                          <a:srgbClr val="002060"/>
                        </a:solidFill>
                        <a:latin typeface="+mn-lt"/>
                        <a:ea typeface="+mn-ea"/>
                        <a:cs typeface="Arial" panose="020B0604020202020204" pitchFamily="34" charset="0"/>
                      </a:endParaRPr>
                    </a:p>
                  </a:txBody>
                  <a:tcPr marL="6350" marR="635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002060"/>
                          </a:solidFill>
                        </a:rPr>
                        <a:t>2015</a:t>
                      </a:r>
                      <a:endParaRPr lang="ru-RU" sz="1200" b="1" kern="1200" dirty="0">
                        <a:solidFill>
                          <a:srgbClr val="002060"/>
                        </a:solidFill>
                        <a:latin typeface="+mn-lt"/>
                        <a:ea typeface="+mn-ea"/>
                        <a:cs typeface="Arial" panose="020B0604020202020204" pitchFamily="34" charset="0"/>
                      </a:endParaRPr>
                    </a:p>
                  </a:txBody>
                  <a:tcPr marL="6350" marR="635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002060"/>
                          </a:solidFill>
                        </a:rPr>
                        <a:t>201</a:t>
                      </a:r>
                      <a:r>
                        <a:rPr lang="en-US" sz="1200" b="1" kern="1200" dirty="0" smtClean="0">
                          <a:solidFill>
                            <a:srgbClr val="002060"/>
                          </a:solidFill>
                        </a:rPr>
                        <a:t>6</a:t>
                      </a:r>
                      <a:endParaRPr lang="ru-RU" sz="1200" b="1" kern="1200" dirty="0">
                        <a:solidFill>
                          <a:srgbClr val="002060"/>
                        </a:solidFill>
                        <a:latin typeface="+mn-lt"/>
                        <a:ea typeface="+mn-ea"/>
                        <a:cs typeface="Arial" panose="020B0604020202020204" pitchFamily="34" charset="0"/>
                      </a:endParaRPr>
                    </a:p>
                  </a:txBody>
                  <a:tcPr marL="6350" marR="635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rgbClr val="002060"/>
                          </a:solidFill>
                        </a:rPr>
                        <a:t> </a:t>
                      </a:r>
                      <a:r>
                        <a:rPr lang="ru-RU" sz="1200" b="1" kern="1200" dirty="0" smtClean="0">
                          <a:solidFill>
                            <a:srgbClr val="002060"/>
                          </a:solidFill>
                        </a:rPr>
                        <a:t>2017</a:t>
                      </a:r>
                      <a:endParaRPr lang="ru-RU" sz="1200" b="1" kern="1200" dirty="0">
                        <a:solidFill>
                          <a:srgbClr val="002060"/>
                        </a:solidFill>
                        <a:latin typeface="+mn-lt"/>
                        <a:ea typeface="+mn-ea"/>
                        <a:cs typeface="Arial" panose="020B0604020202020204" pitchFamily="34" charset="0"/>
                      </a:endParaRPr>
                    </a:p>
                  </a:txBody>
                  <a:tcPr marL="6350" marR="635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002060"/>
                          </a:solidFill>
                        </a:rPr>
                        <a:t>2018</a:t>
                      </a:r>
                      <a:endParaRPr lang="ru-RU" sz="1200" b="1" kern="1200" dirty="0">
                        <a:solidFill>
                          <a:srgbClr val="002060"/>
                        </a:solidFill>
                        <a:latin typeface="+mn-lt"/>
                        <a:ea typeface="+mn-ea"/>
                        <a:cs typeface="Arial" panose="020B0604020202020204" pitchFamily="34" charset="0"/>
                      </a:endParaRPr>
                    </a:p>
                  </a:txBody>
                  <a:tcPr marL="6350" marR="635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002060"/>
                          </a:solidFill>
                        </a:rPr>
                        <a:t>2019</a:t>
                      </a:r>
                      <a:endParaRPr lang="ru-RU" sz="1200" b="1" kern="1200" dirty="0">
                        <a:solidFill>
                          <a:srgbClr val="002060"/>
                        </a:solidFill>
                        <a:latin typeface="+mn-lt"/>
                        <a:ea typeface="+mn-ea"/>
                        <a:cs typeface="Arial" panose="020B0604020202020204" pitchFamily="34" charset="0"/>
                      </a:endParaRPr>
                    </a:p>
                  </a:txBody>
                  <a:tcPr marL="6350" marR="635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rPr>
                        <a:t>2020</a:t>
                      </a:r>
                      <a:endParaRPr lang="ru-RU" sz="1200" b="1" kern="1200" dirty="0">
                        <a:solidFill>
                          <a:srgbClr val="002060"/>
                        </a:solidFill>
                        <a:latin typeface="+mn-lt"/>
                        <a:ea typeface="+mn-ea"/>
                        <a:cs typeface="Arial" panose="020B0604020202020204" pitchFamily="34" charset="0"/>
                      </a:endParaRPr>
                    </a:p>
                  </a:txBody>
                  <a:tcPr marL="6350" marR="635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002060"/>
                          </a:solidFill>
                        </a:rPr>
                        <a:t> 20</a:t>
                      </a:r>
                      <a:r>
                        <a:rPr lang="en-US" sz="1200" b="1" kern="1200" dirty="0" smtClean="0">
                          <a:solidFill>
                            <a:srgbClr val="002060"/>
                          </a:solidFill>
                        </a:rPr>
                        <a:t>2</a:t>
                      </a:r>
                      <a:r>
                        <a:rPr lang="ru-RU" sz="1200" b="1" kern="1200" dirty="0" smtClean="0">
                          <a:solidFill>
                            <a:srgbClr val="002060"/>
                          </a:solidFill>
                        </a:rPr>
                        <a:t>1</a:t>
                      </a:r>
                      <a:endParaRPr lang="ru-RU" sz="1200" b="1" kern="1200" dirty="0">
                        <a:solidFill>
                          <a:srgbClr val="002060"/>
                        </a:solidFill>
                        <a:latin typeface="+mn-lt"/>
                        <a:ea typeface="+mn-ea"/>
                        <a:cs typeface="Arial" panose="020B0604020202020204" pitchFamily="34" charset="0"/>
                      </a:endParaRPr>
                    </a:p>
                  </a:txBody>
                  <a:tcPr marL="6350" marR="635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002060"/>
                          </a:solidFill>
                        </a:rPr>
                        <a:t>20</a:t>
                      </a:r>
                      <a:r>
                        <a:rPr lang="en-US" sz="1200" b="1" kern="1200" dirty="0" smtClean="0">
                          <a:solidFill>
                            <a:srgbClr val="002060"/>
                          </a:solidFill>
                        </a:rPr>
                        <a:t>22</a:t>
                      </a:r>
                      <a:endParaRPr lang="ru-RU" sz="1200" b="1" kern="1200" dirty="0">
                        <a:solidFill>
                          <a:srgbClr val="002060"/>
                        </a:solidFill>
                        <a:latin typeface="+mn-lt"/>
                        <a:ea typeface="+mn-ea"/>
                        <a:cs typeface="Arial" panose="020B0604020202020204" pitchFamily="34" charset="0"/>
                      </a:endParaRPr>
                    </a:p>
                  </a:txBody>
                  <a:tcPr marL="6350" marR="6350" marT="0" marB="0" anchor="ctr">
                    <a:solidFill>
                      <a:schemeClr val="tx2">
                        <a:lumMod val="40000"/>
                        <a:lumOff val="60000"/>
                      </a:schemeClr>
                    </a:solidFill>
                  </a:tcPr>
                </a:tc>
                <a:extLst>
                  <a:ext uri="{0D108BD9-81ED-4DB2-BD59-A6C34878D82A}">
                    <a16:rowId xmlns:a16="http://schemas.microsoft.com/office/drawing/2014/main" val="10000"/>
                  </a:ext>
                </a:extLst>
              </a:tr>
              <a:tr h="432048">
                <a:tc>
                  <a:txBody>
                    <a:bodyPr/>
                    <a:lstStyle/>
                    <a:p>
                      <a:pPr algn="ctr">
                        <a:lnSpc>
                          <a:spcPct val="115000"/>
                        </a:lnSpc>
                        <a:spcAft>
                          <a:spcPts val="0"/>
                        </a:spcAft>
                        <a:tabLst>
                          <a:tab pos="449580" algn="l"/>
                        </a:tabLst>
                      </a:pPr>
                      <a:r>
                        <a:rPr lang="ru-RU" sz="1200" dirty="0">
                          <a:effectLst/>
                        </a:rPr>
                        <a:t>Выдано лицензий организациям </a:t>
                      </a:r>
                      <a:endParaRPr lang="ru-RU" sz="12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marL="0" algn="ctr" defTabSz="914400" rtl="0" eaLnBrk="1" latinLnBrk="0" hangingPunct="1">
                        <a:lnSpc>
                          <a:spcPct val="115000"/>
                        </a:lnSpc>
                        <a:spcAft>
                          <a:spcPts val="0"/>
                        </a:spcAft>
                        <a:tabLst>
                          <a:tab pos="449580" algn="l"/>
                        </a:tabLst>
                      </a:pPr>
                      <a:r>
                        <a:rPr lang="ru-RU" sz="1800" kern="1200" dirty="0">
                          <a:solidFill>
                            <a:schemeClr val="dk1"/>
                          </a:solidFill>
                          <a:effectLst/>
                          <a:latin typeface="+mn-lt"/>
                          <a:ea typeface="+mn-ea"/>
                          <a:cs typeface="+mn-cs"/>
                        </a:rPr>
                        <a:t>39</a:t>
                      </a:r>
                    </a:p>
                  </a:txBody>
                  <a:tcPr marL="6350" marR="6350" marT="0" marB="0" anchor="ctr"/>
                </a:tc>
                <a:tc>
                  <a:txBody>
                    <a:bodyPr/>
                    <a:lstStyle/>
                    <a:p>
                      <a:pPr marL="0" algn="ctr" defTabSz="914400" rtl="0" eaLnBrk="1" latinLnBrk="0" hangingPunct="1">
                        <a:lnSpc>
                          <a:spcPct val="115000"/>
                        </a:lnSpc>
                        <a:spcAft>
                          <a:spcPts val="0"/>
                        </a:spcAft>
                        <a:tabLst>
                          <a:tab pos="449580" algn="l"/>
                        </a:tabLst>
                      </a:pPr>
                      <a:r>
                        <a:rPr lang="ru-RU" sz="1800" kern="1200" dirty="0">
                          <a:solidFill>
                            <a:schemeClr val="dk1"/>
                          </a:solidFill>
                          <a:effectLst/>
                          <a:latin typeface="+mn-lt"/>
                          <a:ea typeface="+mn-ea"/>
                          <a:cs typeface="+mn-cs"/>
                        </a:rPr>
                        <a:t>28</a:t>
                      </a:r>
                    </a:p>
                  </a:txBody>
                  <a:tcPr marL="6350" marR="6350" marT="0" marB="0" anchor="ctr"/>
                </a:tc>
                <a:tc>
                  <a:txBody>
                    <a:bodyPr/>
                    <a:lstStyle/>
                    <a:p>
                      <a:pPr marL="0" algn="ctr" defTabSz="914400" rtl="0" eaLnBrk="1" latinLnBrk="0" hangingPunct="1">
                        <a:lnSpc>
                          <a:spcPct val="115000"/>
                        </a:lnSpc>
                        <a:spcAft>
                          <a:spcPts val="0"/>
                        </a:spcAft>
                        <a:tabLst>
                          <a:tab pos="449580" algn="l"/>
                        </a:tabLst>
                      </a:pPr>
                      <a:r>
                        <a:rPr lang="ru-RU" sz="1800" kern="1200" dirty="0">
                          <a:solidFill>
                            <a:schemeClr val="dk1"/>
                          </a:solidFill>
                          <a:effectLst/>
                          <a:latin typeface="+mn-lt"/>
                          <a:ea typeface="+mn-ea"/>
                          <a:cs typeface="+mn-cs"/>
                        </a:rPr>
                        <a:t>33</a:t>
                      </a:r>
                    </a:p>
                  </a:txBody>
                  <a:tcPr marL="6350" marR="6350" marT="0" marB="0" anchor="ctr"/>
                </a:tc>
                <a:tc>
                  <a:txBody>
                    <a:bodyPr/>
                    <a:lstStyle/>
                    <a:p>
                      <a:pPr algn="ctr">
                        <a:lnSpc>
                          <a:spcPct val="115000"/>
                        </a:lnSpc>
                        <a:spcAft>
                          <a:spcPts val="0"/>
                        </a:spcAft>
                        <a:tabLst>
                          <a:tab pos="449580" algn="l"/>
                        </a:tabLst>
                      </a:pPr>
                      <a:r>
                        <a:rPr lang="ru-RU" sz="1400" dirty="0" smtClean="0">
                          <a:solidFill>
                            <a:srgbClr val="00000A"/>
                          </a:solidFill>
                          <a:effectLst/>
                          <a:latin typeface="Arial" panose="020B0604020202020204" pitchFamily="34" charset="0"/>
                          <a:ea typeface="SimSun" panose="02010600030101010101" pitchFamily="2" charset="-122"/>
                          <a:cs typeface="Arial" panose="020B0604020202020204" pitchFamily="34" charset="0"/>
                        </a:rPr>
                        <a:t>28</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algn="ctr">
                        <a:lnSpc>
                          <a:spcPct val="115000"/>
                        </a:lnSpc>
                        <a:spcAft>
                          <a:spcPts val="0"/>
                        </a:spcAft>
                        <a:tabLst>
                          <a:tab pos="449580" algn="l"/>
                        </a:tabLst>
                      </a:pPr>
                      <a:r>
                        <a:rPr lang="ru-RU" sz="1400" dirty="0" smtClean="0">
                          <a:solidFill>
                            <a:srgbClr val="00000A"/>
                          </a:solidFill>
                          <a:effectLst/>
                          <a:latin typeface="Arial" panose="020B0604020202020204" pitchFamily="34" charset="0"/>
                          <a:ea typeface="SimSun" panose="02010600030101010101" pitchFamily="2" charset="-122"/>
                          <a:cs typeface="Arial" panose="020B0604020202020204" pitchFamily="34" charset="0"/>
                        </a:rPr>
                        <a:t>28</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algn="ctr">
                        <a:lnSpc>
                          <a:spcPct val="115000"/>
                        </a:lnSpc>
                        <a:spcAft>
                          <a:spcPts val="0"/>
                        </a:spcAft>
                        <a:tabLst>
                          <a:tab pos="449580" algn="l"/>
                        </a:tabLst>
                      </a:pPr>
                      <a:r>
                        <a:rPr lang="ru-RU" sz="1400" dirty="0" smtClean="0">
                          <a:solidFill>
                            <a:srgbClr val="00000A"/>
                          </a:solidFill>
                          <a:effectLst/>
                          <a:latin typeface="Arial" panose="020B0604020202020204" pitchFamily="34" charset="0"/>
                          <a:ea typeface="SimSun" panose="02010600030101010101" pitchFamily="2" charset="-122"/>
                          <a:cs typeface="Arial" panose="020B0604020202020204" pitchFamily="34" charset="0"/>
                        </a:rPr>
                        <a:t>39</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algn="ctr">
                        <a:lnSpc>
                          <a:spcPct val="115000"/>
                        </a:lnSpc>
                        <a:spcAft>
                          <a:spcPts val="0"/>
                        </a:spcAft>
                        <a:tabLst>
                          <a:tab pos="449580" algn="l"/>
                        </a:tabLst>
                      </a:pPr>
                      <a:r>
                        <a:rPr lang="ru-RU" sz="1400" dirty="0" smtClean="0">
                          <a:solidFill>
                            <a:srgbClr val="00000A"/>
                          </a:solidFill>
                          <a:effectLst/>
                          <a:latin typeface="Arial" panose="020B0604020202020204" pitchFamily="34" charset="0"/>
                          <a:ea typeface="SimSun" panose="02010600030101010101" pitchFamily="2" charset="-122"/>
                          <a:cs typeface="Arial" panose="020B0604020202020204" pitchFamily="34" charset="0"/>
                        </a:rPr>
                        <a:t>48</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algn="ctr">
                        <a:lnSpc>
                          <a:spcPct val="115000"/>
                        </a:lnSpc>
                        <a:spcAft>
                          <a:spcPts val="0"/>
                        </a:spcAft>
                        <a:tabLst>
                          <a:tab pos="449580" algn="l"/>
                        </a:tabLst>
                      </a:pPr>
                      <a:r>
                        <a:rPr lang="ru-RU" sz="1400" dirty="0" smtClean="0">
                          <a:solidFill>
                            <a:srgbClr val="00000A"/>
                          </a:solidFill>
                          <a:effectLst/>
                          <a:latin typeface="Arial" panose="020B0604020202020204" pitchFamily="34" charset="0"/>
                          <a:ea typeface="SimSun" panose="02010600030101010101" pitchFamily="2" charset="-122"/>
                          <a:cs typeface="Arial" panose="020B0604020202020204" pitchFamily="34" charset="0"/>
                        </a:rPr>
                        <a:t>27</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extLst>
                  <a:ext uri="{0D108BD9-81ED-4DB2-BD59-A6C34878D82A}">
                    <a16:rowId xmlns:a16="http://schemas.microsoft.com/office/drawing/2014/main" val="10001"/>
                  </a:ext>
                </a:extLst>
              </a:tr>
              <a:tr h="588539">
                <a:tc>
                  <a:txBody>
                    <a:bodyPr/>
                    <a:lstStyle/>
                    <a:p>
                      <a:pPr algn="ctr">
                        <a:lnSpc>
                          <a:spcPct val="115000"/>
                        </a:lnSpc>
                        <a:spcAft>
                          <a:spcPts val="0"/>
                        </a:spcAft>
                        <a:tabLst>
                          <a:tab pos="449580" algn="l"/>
                        </a:tabLst>
                      </a:pPr>
                      <a:r>
                        <a:rPr lang="ru-RU" sz="1200" dirty="0" smtClean="0">
                          <a:effectLst/>
                        </a:rPr>
                        <a:t>Зарегистрировано</a:t>
                      </a:r>
                      <a:r>
                        <a:rPr lang="en-US" sz="1200" dirty="0" smtClean="0">
                          <a:effectLst/>
                        </a:rPr>
                        <a:t> </a:t>
                      </a:r>
                      <a:r>
                        <a:rPr lang="ru-RU" sz="1200" dirty="0" smtClean="0">
                          <a:effectLst/>
                        </a:rPr>
                        <a:t>(отказано, исключено</a:t>
                      </a:r>
                      <a:r>
                        <a:rPr lang="en-US" sz="1200" dirty="0" smtClean="0">
                          <a:effectLst/>
                        </a:rPr>
                        <a:t>)</a:t>
                      </a:r>
                      <a:r>
                        <a:rPr lang="ru-RU" sz="1200" dirty="0" smtClean="0">
                          <a:effectLst/>
                        </a:rPr>
                        <a:t> </a:t>
                      </a:r>
                      <a:r>
                        <a:rPr lang="ru-RU" sz="1200" dirty="0">
                          <a:effectLst/>
                        </a:rPr>
                        <a:t>организаций эксплуатирующих РИ, содержащих ЗРИ  4, 5 категорий радиационной опасности</a:t>
                      </a:r>
                      <a:endParaRPr lang="ru-RU" sz="12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marL="0" algn="ctr" defTabSz="914400" rtl="0" eaLnBrk="1" latinLnBrk="0" hangingPunct="1">
                        <a:lnSpc>
                          <a:spcPct val="115000"/>
                        </a:lnSpc>
                        <a:spcAft>
                          <a:spcPts val="0"/>
                        </a:spcAft>
                        <a:tabLst>
                          <a:tab pos="449580" algn="l"/>
                        </a:tabLst>
                      </a:pPr>
                      <a:r>
                        <a:rPr lang="ru-RU" sz="1800" kern="1200" dirty="0">
                          <a:solidFill>
                            <a:schemeClr val="dk1"/>
                          </a:solidFill>
                          <a:effectLst/>
                          <a:latin typeface="+mn-lt"/>
                          <a:ea typeface="+mn-ea"/>
                          <a:cs typeface="+mn-cs"/>
                        </a:rPr>
                        <a:t>30</a:t>
                      </a:r>
                    </a:p>
                  </a:txBody>
                  <a:tcPr marL="6350" marR="6350" marT="0" marB="0" anchor="ctr"/>
                </a:tc>
                <a:tc>
                  <a:txBody>
                    <a:bodyPr/>
                    <a:lstStyle/>
                    <a:p>
                      <a:pPr marL="0" algn="ctr" defTabSz="914400" rtl="0" eaLnBrk="1" latinLnBrk="0" hangingPunct="1">
                        <a:lnSpc>
                          <a:spcPct val="115000"/>
                        </a:lnSpc>
                        <a:spcAft>
                          <a:spcPts val="0"/>
                        </a:spcAft>
                        <a:tabLst>
                          <a:tab pos="449580" algn="l"/>
                        </a:tabLst>
                      </a:pPr>
                      <a:r>
                        <a:rPr lang="ru-RU" sz="1800" kern="1200" dirty="0">
                          <a:solidFill>
                            <a:schemeClr val="dk1"/>
                          </a:solidFill>
                          <a:effectLst/>
                          <a:latin typeface="+mn-lt"/>
                          <a:ea typeface="+mn-ea"/>
                          <a:cs typeface="+mn-cs"/>
                        </a:rPr>
                        <a:t>26</a:t>
                      </a:r>
                    </a:p>
                  </a:txBody>
                  <a:tcPr marL="6350" marR="6350" marT="0" marB="0" anchor="ctr"/>
                </a:tc>
                <a:tc>
                  <a:txBody>
                    <a:bodyPr/>
                    <a:lstStyle/>
                    <a:p>
                      <a:pPr marL="0" algn="ctr" defTabSz="914400" rtl="0" eaLnBrk="1" latinLnBrk="0" hangingPunct="1">
                        <a:lnSpc>
                          <a:spcPct val="115000"/>
                        </a:lnSpc>
                        <a:spcAft>
                          <a:spcPts val="0"/>
                        </a:spcAft>
                        <a:tabLst>
                          <a:tab pos="449580" algn="l"/>
                        </a:tabLst>
                      </a:pPr>
                      <a:r>
                        <a:rPr lang="ru-RU" sz="1800" kern="1200" dirty="0">
                          <a:solidFill>
                            <a:schemeClr val="dk1"/>
                          </a:solidFill>
                          <a:effectLst/>
                          <a:latin typeface="+mn-lt"/>
                          <a:ea typeface="+mn-ea"/>
                          <a:cs typeface="+mn-cs"/>
                        </a:rPr>
                        <a:t>46</a:t>
                      </a:r>
                    </a:p>
                  </a:txBody>
                  <a:tcPr marL="6350" marR="6350" marT="0" marB="0" anchor="ctr"/>
                </a:tc>
                <a:tc>
                  <a:txBody>
                    <a:bodyPr/>
                    <a:lstStyle/>
                    <a:p>
                      <a:pPr algn="ctr">
                        <a:lnSpc>
                          <a:spcPct val="115000"/>
                        </a:lnSpc>
                        <a:spcAft>
                          <a:spcPts val="0"/>
                        </a:spcAft>
                        <a:tabLst>
                          <a:tab pos="449580" algn="l"/>
                        </a:tabLst>
                      </a:pPr>
                      <a:r>
                        <a:rPr lang="ru-RU" sz="1800" kern="1200" dirty="0" smtClean="0">
                          <a:solidFill>
                            <a:schemeClr val="dk1"/>
                          </a:solidFill>
                          <a:effectLst/>
                          <a:latin typeface="+mn-lt"/>
                          <a:ea typeface="+mn-ea"/>
                          <a:cs typeface="+mn-cs"/>
                        </a:rPr>
                        <a:t>19</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algn="ctr">
                        <a:lnSpc>
                          <a:spcPct val="115000"/>
                        </a:lnSpc>
                        <a:spcAft>
                          <a:spcPts val="0"/>
                        </a:spcAft>
                        <a:tabLst>
                          <a:tab pos="449580" algn="l"/>
                        </a:tabLst>
                      </a:pPr>
                      <a:r>
                        <a:rPr lang="ru-RU" sz="1800" kern="1200" dirty="0" smtClean="0">
                          <a:solidFill>
                            <a:schemeClr val="dk1"/>
                          </a:solidFill>
                          <a:effectLst/>
                          <a:latin typeface="+mn-lt"/>
                          <a:ea typeface="+mn-ea"/>
                          <a:cs typeface="+mn-cs"/>
                        </a:rPr>
                        <a:t>19</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algn="ctr">
                        <a:lnSpc>
                          <a:spcPct val="115000"/>
                        </a:lnSpc>
                        <a:spcAft>
                          <a:spcPts val="0"/>
                        </a:spcAft>
                        <a:tabLst>
                          <a:tab pos="449580" algn="l"/>
                        </a:tabLst>
                      </a:pPr>
                      <a:r>
                        <a:rPr lang="ru-RU" sz="1800" kern="1200" dirty="0" smtClean="0">
                          <a:solidFill>
                            <a:schemeClr val="dk1"/>
                          </a:solidFill>
                          <a:effectLst/>
                          <a:latin typeface="+mn-lt"/>
                          <a:ea typeface="+mn-ea"/>
                          <a:cs typeface="+mn-cs"/>
                        </a:rPr>
                        <a:t>25</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algn="ctr">
                        <a:lnSpc>
                          <a:spcPct val="115000"/>
                        </a:lnSpc>
                        <a:spcAft>
                          <a:spcPts val="0"/>
                        </a:spcAft>
                        <a:tabLst>
                          <a:tab pos="449580" algn="l"/>
                        </a:tabLst>
                      </a:pPr>
                      <a:r>
                        <a:rPr lang="ru-RU" sz="1800" kern="1200" dirty="0" smtClean="0">
                          <a:solidFill>
                            <a:schemeClr val="dk1"/>
                          </a:solidFill>
                          <a:effectLst/>
                          <a:latin typeface="+mn-lt"/>
                          <a:ea typeface="+mn-ea"/>
                          <a:cs typeface="+mn-cs"/>
                        </a:rPr>
                        <a:t>17</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algn="ctr">
                        <a:lnSpc>
                          <a:spcPct val="115000"/>
                        </a:lnSpc>
                        <a:spcAft>
                          <a:spcPts val="0"/>
                        </a:spcAft>
                        <a:tabLst>
                          <a:tab pos="449580" algn="l"/>
                        </a:tabLst>
                      </a:pPr>
                      <a:r>
                        <a:rPr lang="ru-RU" sz="1800" kern="1200" dirty="0" smtClean="0">
                          <a:solidFill>
                            <a:schemeClr val="dk1"/>
                          </a:solidFill>
                          <a:effectLst/>
                          <a:latin typeface="+mn-lt"/>
                          <a:ea typeface="+mn-ea"/>
                          <a:cs typeface="+mn-cs"/>
                        </a:rPr>
                        <a:t>10</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extLst>
                  <a:ext uri="{0D108BD9-81ED-4DB2-BD59-A6C34878D82A}">
                    <a16:rowId xmlns:a16="http://schemas.microsoft.com/office/drawing/2014/main" val="10002"/>
                  </a:ext>
                </a:extLst>
              </a:tr>
              <a:tr h="331168">
                <a:tc>
                  <a:txBody>
                    <a:bodyPr/>
                    <a:lstStyle/>
                    <a:p>
                      <a:pPr algn="ctr">
                        <a:lnSpc>
                          <a:spcPct val="115000"/>
                        </a:lnSpc>
                        <a:spcAft>
                          <a:spcPts val="0"/>
                        </a:spcAft>
                        <a:tabLst>
                          <a:tab pos="449580" algn="l"/>
                        </a:tabLst>
                      </a:pPr>
                      <a:r>
                        <a:rPr lang="ru-RU" sz="1200" dirty="0">
                          <a:effectLst/>
                        </a:rPr>
                        <a:t>Выдано разрешений работникам ОИАЭ</a:t>
                      </a:r>
                      <a:endParaRPr lang="ru-RU" sz="12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marL="0" algn="ctr" defTabSz="914400" rtl="0" eaLnBrk="1" latinLnBrk="0" hangingPunct="1">
                        <a:lnSpc>
                          <a:spcPct val="115000"/>
                        </a:lnSpc>
                        <a:spcAft>
                          <a:spcPts val="0"/>
                        </a:spcAft>
                        <a:tabLst>
                          <a:tab pos="449580" algn="l"/>
                        </a:tabLst>
                      </a:pPr>
                      <a:r>
                        <a:rPr lang="ru-RU" sz="1800" kern="1200" dirty="0">
                          <a:solidFill>
                            <a:schemeClr val="dk1"/>
                          </a:solidFill>
                          <a:effectLst/>
                          <a:latin typeface="+mn-lt"/>
                          <a:ea typeface="+mn-ea"/>
                          <a:cs typeface="+mn-cs"/>
                        </a:rPr>
                        <a:t>363</a:t>
                      </a:r>
                    </a:p>
                  </a:txBody>
                  <a:tcPr marL="6350" marR="6350" marT="0" marB="0" anchor="ctr"/>
                </a:tc>
                <a:tc>
                  <a:txBody>
                    <a:bodyPr/>
                    <a:lstStyle/>
                    <a:p>
                      <a:pPr marL="0" algn="ctr" defTabSz="914400" rtl="0" eaLnBrk="1" latinLnBrk="0" hangingPunct="1">
                        <a:lnSpc>
                          <a:spcPct val="115000"/>
                        </a:lnSpc>
                        <a:spcAft>
                          <a:spcPts val="0"/>
                        </a:spcAft>
                        <a:tabLst>
                          <a:tab pos="449580" algn="l"/>
                        </a:tabLst>
                      </a:pPr>
                      <a:r>
                        <a:rPr lang="ru-RU" sz="1800" kern="1200" dirty="0">
                          <a:solidFill>
                            <a:schemeClr val="dk1"/>
                          </a:solidFill>
                          <a:effectLst/>
                          <a:latin typeface="+mn-lt"/>
                          <a:ea typeface="+mn-ea"/>
                          <a:cs typeface="+mn-cs"/>
                        </a:rPr>
                        <a:t>336</a:t>
                      </a:r>
                    </a:p>
                  </a:txBody>
                  <a:tcPr marL="6350" marR="6350" marT="0" marB="0" anchor="ctr"/>
                </a:tc>
                <a:tc>
                  <a:txBody>
                    <a:bodyPr/>
                    <a:lstStyle/>
                    <a:p>
                      <a:pPr marL="0" algn="ctr" defTabSz="914400" rtl="0" eaLnBrk="1" latinLnBrk="0" hangingPunct="1">
                        <a:lnSpc>
                          <a:spcPct val="115000"/>
                        </a:lnSpc>
                        <a:spcAft>
                          <a:spcPts val="0"/>
                        </a:spcAft>
                        <a:tabLst>
                          <a:tab pos="449580" algn="l"/>
                        </a:tabLst>
                      </a:pPr>
                      <a:r>
                        <a:rPr lang="ru-RU" sz="1800" kern="1200" dirty="0">
                          <a:solidFill>
                            <a:schemeClr val="dk1"/>
                          </a:solidFill>
                          <a:effectLst/>
                          <a:latin typeface="+mn-lt"/>
                          <a:ea typeface="+mn-ea"/>
                          <a:cs typeface="+mn-cs"/>
                        </a:rPr>
                        <a:t>366</a:t>
                      </a:r>
                    </a:p>
                  </a:txBody>
                  <a:tcPr marL="6350" marR="6350" marT="0" marB="0" anchor="ctr"/>
                </a:tc>
                <a:tc>
                  <a:txBody>
                    <a:bodyPr/>
                    <a:lstStyle/>
                    <a:p>
                      <a:pPr algn="ctr">
                        <a:lnSpc>
                          <a:spcPct val="115000"/>
                        </a:lnSpc>
                        <a:spcAft>
                          <a:spcPts val="0"/>
                        </a:spcAft>
                        <a:tabLst>
                          <a:tab pos="449580" algn="l"/>
                        </a:tabLst>
                      </a:pPr>
                      <a:r>
                        <a:rPr lang="ru-RU" sz="1800" kern="1200" dirty="0" smtClean="0">
                          <a:solidFill>
                            <a:schemeClr val="dk1"/>
                          </a:solidFill>
                          <a:effectLst/>
                          <a:latin typeface="+mn-lt"/>
                          <a:ea typeface="+mn-ea"/>
                          <a:cs typeface="+mn-cs"/>
                        </a:rPr>
                        <a:t>390</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algn="ctr">
                        <a:lnSpc>
                          <a:spcPct val="115000"/>
                        </a:lnSpc>
                        <a:spcAft>
                          <a:spcPts val="0"/>
                        </a:spcAft>
                        <a:tabLst>
                          <a:tab pos="449580" algn="l"/>
                        </a:tabLst>
                      </a:pPr>
                      <a:r>
                        <a:rPr lang="ru-RU" sz="1800" kern="1200" dirty="0" smtClean="0">
                          <a:solidFill>
                            <a:schemeClr val="dk1"/>
                          </a:solidFill>
                          <a:effectLst/>
                          <a:latin typeface="+mn-lt"/>
                          <a:ea typeface="+mn-ea"/>
                          <a:cs typeface="+mn-cs"/>
                        </a:rPr>
                        <a:t>238</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algn="ctr">
                        <a:lnSpc>
                          <a:spcPct val="115000"/>
                        </a:lnSpc>
                        <a:spcAft>
                          <a:spcPts val="0"/>
                        </a:spcAft>
                        <a:tabLst>
                          <a:tab pos="449580" algn="l"/>
                        </a:tabLst>
                      </a:pPr>
                      <a:r>
                        <a:rPr lang="ru-RU" sz="1800" kern="1200" dirty="0" smtClean="0">
                          <a:solidFill>
                            <a:schemeClr val="dk1"/>
                          </a:solidFill>
                          <a:effectLst/>
                          <a:latin typeface="+mn-lt"/>
                          <a:ea typeface="+mn-ea"/>
                          <a:cs typeface="+mn-cs"/>
                        </a:rPr>
                        <a:t>260</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algn="ctr">
                        <a:lnSpc>
                          <a:spcPct val="115000"/>
                        </a:lnSpc>
                        <a:spcAft>
                          <a:spcPts val="0"/>
                        </a:spcAft>
                        <a:tabLst>
                          <a:tab pos="449580" algn="l"/>
                        </a:tabLst>
                      </a:pPr>
                      <a:r>
                        <a:rPr lang="en-US" sz="1800" kern="1200" dirty="0" smtClean="0">
                          <a:solidFill>
                            <a:schemeClr val="dk1"/>
                          </a:solidFill>
                          <a:effectLst/>
                          <a:latin typeface="+mn-lt"/>
                          <a:ea typeface="+mn-ea"/>
                          <a:cs typeface="+mn-cs"/>
                        </a:rPr>
                        <a:t>398</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algn="ctr">
                        <a:lnSpc>
                          <a:spcPct val="115000"/>
                        </a:lnSpc>
                        <a:spcAft>
                          <a:spcPts val="0"/>
                        </a:spcAft>
                        <a:tabLst>
                          <a:tab pos="449580" algn="l"/>
                        </a:tabLst>
                      </a:pPr>
                      <a:r>
                        <a:rPr lang="en-US" sz="1800" kern="1200" dirty="0" smtClean="0">
                          <a:solidFill>
                            <a:schemeClr val="dk1"/>
                          </a:solidFill>
                          <a:effectLst/>
                          <a:latin typeface="+mn-lt"/>
                          <a:ea typeface="+mn-ea"/>
                          <a:cs typeface="+mn-cs"/>
                        </a:rPr>
                        <a:t>317</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extLst>
                  <a:ext uri="{0D108BD9-81ED-4DB2-BD59-A6C34878D82A}">
                    <a16:rowId xmlns:a16="http://schemas.microsoft.com/office/drawing/2014/main" val="10003"/>
                  </a:ext>
                </a:extLst>
              </a:tr>
              <a:tr h="911975">
                <a:tc>
                  <a:txBody>
                    <a:bodyPr/>
                    <a:lstStyle/>
                    <a:p>
                      <a:pPr algn="ctr">
                        <a:lnSpc>
                          <a:spcPct val="115000"/>
                        </a:lnSpc>
                        <a:spcAft>
                          <a:spcPts val="0"/>
                        </a:spcAft>
                        <a:tabLst>
                          <a:tab pos="449580" algn="l"/>
                        </a:tabLst>
                      </a:pPr>
                      <a:r>
                        <a:rPr lang="ru-RU" sz="1200" dirty="0">
                          <a:effectLst/>
                        </a:rPr>
                        <a:t>Установлены нормативы ПДВ РВ в атм. воздух и нормативы ДС РВ в водные объекты, </a:t>
                      </a:r>
                      <a:endParaRPr lang="ru-RU" sz="1200" dirty="0" smtClean="0">
                        <a:effectLst/>
                      </a:endParaRPr>
                    </a:p>
                    <a:p>
                      <a:pPr algn="ctr">
                        <a:lnSpc>
                          <a:spcPct val="115000"/>
                        </a:lnSpc>
                        <a:spcAft>
                          <a:spcPts val="0"/>
                        </a:spcAft>
                        <a:tabLst>
                          <a:tab pos="449580" algn="l"/>
                        </a:tabLst>
                      </a:pPr>
                      <a:r>
                        <a:rPr lang="ru-RU" sz="1200" dirty="0" smtClean="0">
                          <a:effectLst/>
                        </a:rPr>
                        <a:t>выданы </a:t>
                      </a:r>
                      <a:r>
                        <a:rPr lang="ru-RU" sz="1200" dirty="0">
                          <a:effectLst/>
                        </a:rPr>
                        <a:t>разрешения на выбросы и сбросы РВ в </a:t>
                      </a:r>
                      <a:r>
                        <a:rPr lang="ru-RU" sz="1200" dirty="0" smtClean="0">
                          <a:effectLst/>
                        </a:rPr>
                        <a:t>окружающую среду </a:t>
                      </a:r>
                      <a:r>
                        <a:rPr lang="ru-RU" sz="1200" dirty="0">
                          <a:effectLst/>
                        </a:rPr>
                        <a:t>для объектов</a:t>
                      </a:r>
                      <a:endParaRPr lang="ru-RU" sz="12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marL="0" algn="ctr" defTabSz="914400" rtl="0" eaLnBrk="1" latinLnBrk="0" hangingPunct="1">
                        <a:lnSpc>
                          <a:spcPct val="115000"/>
                        </a:lnSpc>
                        <a:spcAft>
                          <a:spcPts val="0"/>
                        </a:spcAft>
                        <a:tabLst>
                          <a:tab pos="449580" algn="l"/>
                        </a:tabLst>
                      </a:pPr>
                      <a:r>
                        <a:rPr lang="ru-RU" sz="1800" kern="1200" dirty="0">
                          <a:solidFill>
                            <a:schemeClr val="dk1"/>
                          </a:solidFill>
                          <a:effectLst/>
                          <a:latin typeface="+mn-lt"/>
                          <a:ea typeface="+mn-ea"/>
                          <a:cs typeface="+mn-cs"/>
                        </a:rPr>
                        <a:t>2</a:t>
                      </a:r>
                    </a:p>
                  </a:txBody>
                  <a:tcPr marL="6350" marR="6350" marT="0" marB="0" anchor="ctr"/>
                </a:tc>
                <a:tc>
                  <a:txBody>
                    <a:bodyPr/>
                    <a:lstStyle/>
                    <a:p>
                      <a:pPr marL="0" algn="ctr" defTabSz="914400" rtl="0" eaLnBrk="1" latinLnBrk="0" hangingPunct="1">
                        <a:lnSpc>
                          <a:spcPct val="115000"/>
                        </a:lnSpc>
                        <a:spcAft>
                          <a:spcPts val="0"/>
                        </a:spcAft>
                        <a:tabLst>
                          <a:tab pos="449580" algn="l"/>
                        </a:tabLst>
                      </a:pPr>
                      <a:r>
                        <a:rPr lang="ru-RU" sz="1800" kern="1200" dirty="0">
                          <a:solidFill>
                            <a:schemeClr val="dk1"/>
                          </a:solidFill>
                          <a:effectLst/>
                          <a:latin typeface="+mn-lt"/>
                          <a:ea typeface="+mn-ea"/>
                          <a:cs typeface="+mn-cs"/>
                        </a:rPr>
                        <a:t>2</a:t>
                      </a:r>
                    </a:p>
                  </a:txBody>
                  <a:tcPr marL="6350" marR="6350" marT="0" marB="0" anchor="ctr"/>
                </a:tc>
                <a:tc>
                  <a:txBody>
                    <a:bodyPr/>
                    <a:lstStyle/>
                    <a:p>
                      <a:pPr marL="0" algn="ctr" defTabSz="914400" rtl="0" eaLnBrk="1" latinLnBrk="0" hangingPunct="1">
                        <a:lnSpc>
                          <a:spcPct val="115000"/>
                        </a:lnSpc>
                        <a:spcAft>
                          <a:spcPts val="0"/>
                        </a:spcAft>
                        <a:tabLst>
                          <a:tab pos="449580" algn="l"/>
                        </a:tabLst>
                      </a:pPr>
                      <a:r>
                        <a:rPr lang="ru-RU" sz="1800" kern="1200" dirty="0">
                          <a:solidFill>
                            <a:schemeClr val="dk1"/>
                          </a:solidFill>
                          <a:effectLst/>
                          <a:latin typeface="+mn-lt"/>
                          <a:ea typeface="+mn-ea"/>
                          <a:cs typeface="+mn-cs"/>
                        </a:rPr>
                        <a:t>3</a:t>
                      </a:r>
                    </a:p>
                  </a:txBody>
                  <a:tcPr marL="6350" marR="6350" marT="0" marB="0" anchor="ctr"/>
                </a:tc>
                <a:tc>
                  <a:txBody>
                    <a:bodyPr/>
                    <a:lstStyle/>
                    <a:p>
                      <a:pPr algn="ctr">
                        <a:lnSpc>
                          <a:spcPct val="115000"/>
                        </a:lnSpc>
                        <a:spcAft>
                          <a:spcPts val="0"/>
                        </a:spcAft>
                        <a:tabLst>
                          <a:tab pos="449580" algn="l"/>
                        </a:tabLst>
                      </a:pPr>
                      <a:r>
                        <a:rPr lang="ru-RU" sz="1400" dirty="0" smtClean="0">
                          <a:solidFill>
                            <a:srgbClr val="00000A"/>
                          </a:solidFill>
                          <a:effectLst/>
                          <a:latin typeface="Arial" panose="020B0604020202020204" pitchFamily="34" charset="0"/>
                          <a:ea typeface="SimSun" panose="02010600030101010101" pitchFamily="2" charset="-122"/>
                          <a:cs typeface="Arial" panose="020B0604020202020204" pitchFamily="34" charset="0"/>
                        </a:rPr>
                        <a:t>2</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algn="ctr">
                        <a:lnSpc>
                          <a:spcPct val="115000"/>
                        </a:lnSpc>
                        <a:spcAft>
                          <a:spcPts val="0"/>
                        </a:spcAft>
                        <a:tabLst>
                          <a:tab pos="449580" algn="l"/>
                        </a:tabLst>
                      </a:pPr>
                      <a:r>
                        <a:rPr lang="ru-RU" sz="1400" dirty="0" smtClean="0">
                          <a:solidFill>
                            <a:srgbClr val="00000A"/>
                          </a:solidFill>
                          <a:effectLst/>
                          <a:latin typeface="Arial" panose="020B0604020202020204" pitchFamily="34" charset="0"/>
                          <a:ea typeface="SimSun" panose="02010600030101010101" pitchFamily="2" charset="-122"/>
                          <a:cs typeface="Arial" panose="020B0604020202020204" pitchFamily="34" charset="0"/>
                        </a:rPr>
                        <a:t>1</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algn="ctr">
                        <a:lnSpc>
                          <a:spcPct val="115000"/>
                        </a:lnSpc>
                        <a:spcAft>
                          <a:spcPts val="0"/>
                        </a:spcAft>
                        <a:tabLst>
                          <a:tab pos="449580" algn="l"/>
                        </a:tabLst>
                      </a:pPr>
                      <a:r>
                        <a:rPr lang="ru-RU" sz="1400" dirty="0" smtClean="0">
                          <a:solidFill>
                            <a:srgbClr val="00000A"/>
                          </a:solidFill>
                          <a:effectLst/>
                          <a:latin typeface="Arial" panose="020B0604020202020204" pitchFamily="34" charset="0"/>
                          <a:ea typeface="SimSun" panose="02010600030101010101" pitchFamily="2" charset="-122"/>
                          <a:cs typeface="Arial" panose="020B0604020202020204" pitchFamily="34" charset="0"/>
                        </a:rPr>
                        <a:t>2</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algn="ctr">
                        <a:lnSpc>
                          <a:spcPct val="115000"/>
                        </a:lnSpc>
                        <a:spcAft>
                          <a:spcPts val="0"/>
                        </a:spcAft>
                        <a:tabLst>
                          <a:tab pos="449580" algn="l"/>
                        </a:tabLst>
                      </a:pPr>
                      <a:r>
                        <a:rPr lang="ru-RU" sz="1400" dirty="0" smtClean="0">
                          <a:solidFill>
                            <a:srgbClr val="00000A"/>
                          </a:solidFill>
                          <a:effectLst/>
                          <a:latin typeface="Arial" panose="020B0604020202020204" pitchFamily="34" charset="0"/>
                          <a:ea typeface="SimSun" panose="02010600030101010101" pitchFamily="2" charset="-122"/>
                          <a:cs typeface="Arial" panose="020B0604020202020204" pitchFamily="34" charset="0"/>
                        </a:rPr>
                        <a:t>2</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algn="ctr">
                        <a:lnSpc>
                          <a:spcPct val="115000"/>
                        </a:lnSpc>
                        <a:spcAft>
                          <a:spcPts val="0"/>
                        </a:spcAft>
                        <a:tabLst>
                          <a:tab pos="449580" algn="l"/>
                        </a:tabLst>
                      </a:pPr>
                      <a:r>
                        <a:rPr lang="en-US" sz="1400" dirty="0" smtClean="0">
                          <a:solidFill>
                            <a:srgbClr val="00000A"/>
                          </a:solidFill>
                          <a:effectLst/>
                          <a:latin typeface="Arial" panose="020B0604020202020204" pitchFamily="34" charset="0"/>
                          <a:ea typeface="SimSun" panose="02010600030101010101" pitchFamily="2" charset="-122"/>
                          <a:cs typeface="Arial" panose="020B0604020202020204" pitchFamily="34" charset="0"/>
                        </a:rPr>
                        <a:t>0</a:t>
                      </a:r>
                      <a:endParaRPr lang="ru-RU" sz="1400"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extLst>
                  <a:ext uri="{0D108BD9-81ED-4DB2-BD59-A6C34878D82A}">
                    <a16:rowId xmlns:a16="http://schemas.microsoft.com/office/drawing/2014/main" val="10004"/>
                  </a:ext>
                </a:extLst>
              </a:tr>
              <a:tr h="0">
                <a:tc>
                  <a:txBody>
                    <a:bodyPr/>
                    <a:lstStyle/>
                    <a:p>
                      <a:pPr algn="r">
                        <a:lnSpc>
                          <a:spcPct val="115000"/>
                        </a:lnSpc>
                        <a:spcAft>
                          <a:spcPts val="0"/>
                        </a:spcAft>
                        <a:tabLst>
                          <a:tab pos="449580" algn="l"/>
                        </a:tabLst>
                      </a:pPr>
                      <a:r>
                        <a:rPr lang="ru-RU" sz="1400" b="1" dirty="0" smtClean="0">
                          <a:effectLst/>
                        </a:rPr>
                        <a:t>ВСЕГО</a:t>
                      </a:r>
                      <a:endParaRPr lang="ru-RU" sz="1400" b="1" dirty="0">
                        <a:solidFill>
                          <a:srgbClr val="00000A"/>
                        </a:solidFill>
                        <a:effectLst/>
                        <a:latin typeface="Arial" panose="020B0604020202020204" pitchFamily="34" charset="0"/>
                        <a:ea typeface="SimSun" panose="02010600030101010101" pitchFamily="2" charset="-122"/>
                        <a:cs typeface="Arial" panose="020B0604020202020204" pitchFamily="34" charset="0"/>
                      </a:endParaRPr>
                    </a:p>
                  </a:txBody>
                  <a:tcPr marL="6350" marR="6350" marT="0" marB="0" anchor="ctr"/>
                </a:tc>
                <a:tc>
                  <a:txBody>
                    <a:bodyPr/>
                    <a:lstStyle/>
                    <a:p>
                      <a:pPr marL="0" algn="ctr" defTabSz="914400" rtl="0" eaLnBrk="1" latinLnBrk="0" hangingPunct="1">
                        <a:lnSpc>
                          <a:spcPct val="115000"/>
                        </a:lnSpc>
                        <a:spcAft>
                          <a:spcPts val="0"/>
                        </a:spcAft>
                        <a:tabLst>
                          <a:tab pos="449580" algn="l"/>
                        </a:tabLst>
                      </a:pPr>
                      <a:r>
                        <a:rPr lang="ru-RU" sz="1800" b="1" kern="1200" dirty="0" smtClean="0">
                          <a:solidFill>
                            <a:schemeClr val="dk1"/>
                          </a:solidFill>
                          <a:effectLst/>
                          <a:latin typeface="+mn-lt"/>
                          <a:ea typeface="+mn-ea"/>
                          <a:cs typeface="+mn-cs"/>
                        </a:rPr>
                        <a:t>434</a:t>
                      </a:r>
                      <a:endParaRPr lang="ru-RU" sz="1800" b="1" kern="1200" dirty="0">
                        <a:solidFill>
                          <a:schemeClr val="dk1"/>
                        </a:solidFill>
                        <a:effectLst/>
                        <a:latin typeface="+mn-lt"/>
                        <a:ea typeface="+mn-ea"/>
                        <a:cs typeface="+mn-cs"/>
                      </a:endParaRPr>
                    </a:p>
                  </a:txBody>
                  <a:tcPr marL="6350" marR="6350" marT="0" marB="0" anchor="ctr"/>
                </a:tc>
                <a:tc>
                  <a:txBody>
                    <a:bodyPr/>
                    <a:lstStyle/>
                    <a:p>
                      <a:pPr marL="0" algn="ctr" defTabSz="914400" rtl="0" eaLnBrk="1" latinLnBrk="0" hangingPunct="1">
                        <a:lnSpc>
                          <a:spcPct val="115000"/>
                        </a:lnSpc>
                        <a:spcAft>
                          <a:spcPts val="0"/>
                        </a:spcAft>
                        <a:tabLst>
                          <a:tab pos="449580" algn="l"/>
                        </a:tabLst>
                      </a:pPr>
                      <a:r>
                        <a:rPr lang="ru-RU" sz="1800" b="1" kern="1200" dirty="0" smtClean="0">
                          <a:solidFill>
                            <a:schemeClr val="dk1"/>
                          </a:solidFill>
                          <a:effectLst/>
                          <a:latin typeface="+mn-lt"/>
                          <a:ea typeface="+mn-ea"/>
                          <a:cs typeface="+mn-cs"/>
                        </a:rPr>
                        <a:t>392</a:t>
                      </a:r>
                      <a:endParaRPr lang="ru-RU" sz="1800" b="1" kern="1200" dirty="0">
                        <a:solidFill>
                          <a:schemeClr val="dk1"/>
                        </a:solidFill>
                        <a:effectLst/>
                        <a:latin typeface="+mn-lt"/>
                        <a:ea typeface="+mn-ea"/>
                        <a:cs typeface="+mn-cs"/>
                      </a:endParaRPr>
                    </a:p>
                  </a:txBody>
                  <a:tcPr marL="6350" marR="6350" marT="0" marB="0" anchor="ctr"/>
                </a:tc>
                <a:tc>
                  <a:txBody>
                    <a:bodyPr/>
                    <a:lstStyle/>
                    <a:p>
                      <a:pPr marL="0" algn="ctr" defTabSz="914400" rtl="0" eaLnBrk="1" latinLnBrk="0" hangingPunct="1">
                        <a:lnSpc>
                          <a:spcPct val="115000"/>
                        </a:lnSpc>
                        <a:spcAft>
                          <a:spcPts val="0"/>
                        </a:spcAft>
                        <a:tabLst>
                          <a:tab pos="449580" algn="l"/>
                        </a:tabLst>
                      </a:pPr>
                      <a:r>
                        <a:rPr lang="ru-RU" sz="1800" b="1" kern="1200" dirty="0" smtClean="0">
                          <a:solidFill>
                            <a:schemeClr val="dk1"/>
                          </a:solidFill>
                          <a:effectLst/>
                          <a:latin typeface="+mn-lt"/>
                          <a:ea typeface="+mn-ea"/>
                          <a:cs typeface="+mn-cs"/>
                        </a:rPr>
                        <a:t>448</a:t>
                      </a:r>
                      <a:endParaRPr lang="ru-RU" sz="1800" b="1" kern="1200" dirty="0">
                        <a:solidFill>
                          <a:schemeClr val="dk1"/>
                        </a:solidFill>
                        <a:effectLst/>
                        <a:latin typeface="+mn-lt"/>
                        <a:ea typeface="+mn-ea"/>
                        <a:cs typeface="+mn-cs"/>
                      </a:endParaRPr>
                    </a:p>
                  </a:txBody>
                  <a:tcPr marL="6350" marR="6350" marT="0" marB="0" anchor="ctr"/>
                </a:tc>
                <a:tc>
                  <a:txBody>
                    <a:bodyPr/>
                    <a:lstStyle/>
                    <a:p>
                      <a:pPr algn="ctr">
                        <a:lnSpc>
                          <a:spcPct val="115000"/>
                        </a:lnSpc>
                        <a:spcAft>
                          <a:spcPts val="0"/>
                        </a:spcAft>
                        <a:tabLst>
                          <a:tab pos="449580" algn="l"/>
                        </a:tabLst>
                      </a:pPr>
                      <a:r>
                        <a:rPr lang="ru-RU" sz="1800" b="1" kern="1200" dirty="0" smtClean="0">
                          <a:solidFill>
                            <a:schemeClr val="dk1"/>
                          </a:solidFill>
                          <a:effectLst/>
                          <a:latin typeface="+mn-lt"/>
                          <a:ea typeface="+mn-ea"/>
                          <a:cs typeface="+mn-cs"/>
                        </a:rPr>
                        <a:t>439</a:t>
                      </a:r>
                      <a:endParaRPr lang="ru-RU" sz="1800" b="1" kern="1200" dirty="0">
                        <a:solidFill>
                          <a:schemeClr val="dk1"/>
                        </a:solidFill>
                        <a:effectLst/>
                        <a:latin typeface="+mn-lt"/>
                        <a:ea typeface="+mn-ea"/>
                        <a:cs typeface="+mn-cs"/>
                      </a:endParaRPr>
                    </a:p>
                  </a:txBody>
                  <a:tcPr marL="6350" marR="6350" marT="0" marB="0" anchor="ctr"/>
                </a:tc>
                <a:tc>
                  <a:txBody>
                    <a:bodyPr/>
                    <a:lstStyle/>
                    <a:p>
                      <a:pPr marL="0" algn="ctr" defTabSz="914400" rtl="0" eaLnBrk="1" latinLnBrk="0" hangingPunct="1">
                        <a:lnSpc>
                          <a:spcPct val="115000"/>
                        </a:lnSpc>
                        <a:spcAft>
                          <a:spcPts val="0"/>
                        </a:spcAft>
                        <a:tabLst>
                          <a:tab pos="449580" algn="l"/>
                        </a:tabLst>
                      </a:pPr>
                      <a:r>
                        <a:rPr lang="ru-RU" sz="1800" b="1" kern="1200" dirty="0" smtClean="0">
                          <a:solidFill>
                            <a:schemeClr val="dk1"/>
                          </a:solidFill>
                          <a:effectLst/>
                          <a:latin typeface="+mn-lt"/>
                          <a:ea typeface="+mn-ea"/>
                          <a:cs typeface="+mn-cs"/>
                        </a:rPr>
                        <a:t>286</a:t>
                      </a:r>
                      <a:endParaRPr lang="ru-RU" sz="1800" b="1" kern="1200" dirty="0">
                        <a:solidFill>
                          <a:schemeClr val="dk1"/>
                        </a:solidFill>
                        <a:effectLst/>
                        <a:latin typeface="+mn-lt"/>
                        <a:ea typeface="+mn-ea"/>
                        <a:cs typeface="+mn-cs"/>
                      </a:endParaRPr>
                    </a:p>
                  </a:txBody>
                  <a:tcPr marL="6350" marR="6350" marT="0" marB="0" anchor="ctr"/>
                </a:tc>
                <a:tc>
                  <a:txBody>
                    <a:bodyPr/>
                    <a:lstStyle/>
                    <a:p>
                      <a:pPr algn="ctr">
                        <a:lnSpc>
                          <a:spcPct val="115000"/>
                        </a:lnSpc>
                        <a:spcAft>
                          <a:spcPts val="0"/>
                        </a:spcAft>
                        <a:tabLst>
                          <a:tab pos="449580" algn="l"/>
                        </a:tabLst>
                      </a:pPr>
                      <a:r>
                        <a:rPr lang="ru-RU" sz="1800" b="1" kern="1200" dirty="0" smtClean="0">
                          <a:solidFill>
                            <a:schemeClr val="dk1"/>
                          </a:solidFill>
                          <a:effectLst/>
                          <a:latin typeface="+mn-lt"/>
                          <a:ea typeface="+mn-ea"/>
                          <a:cs typeface="+mn-cs"/>
                        </a:rPr>
                        <a:t>326</a:t>
                      </a:r>
                      <a:endParaRPr lang="ru-RU" sz="1800" b="1" kern="1200" dirty="0">
                        <a:solidFill>
                          <a:schemeClr val="dk1"/>
                        </a:solidFill>
                        <a:effectLst/>
                        <a:latin typeface="+mn-lt"/>
                        <a:ea typeface="+mn-ea"/>
                        <a:cs typeface="+mn-cs"/>
                      </a:endParaRPr>
                    </a:p>
                  </a:txBody>
                  <a:tcPr marL="6350" marR="6350" marT="0" marB="0" anchor="ctr"/>
                </a:tc>
                <a:tc>
                  <a:txBody>
                    <a:bodyPr/>
                    <a:lstStyle/>
                    <a:p>
                      <a:pPr algn="ctr">
                        <a:lnSpc>
                          <a:spcPct val="115000"/>
                        </a:lnSpc>
                        <a:spcAft>
                          <a:spcPts val="0"/>
                        </a:spcAft>
                        <a:tabLst>
                          <a:tab pos="449580" algn="l"/>
                        </a:tabLst>
                      </a:pPr>
                      <a:r>
                        <a:rPr lang="ru-RU" sz="1800" b="1" kern="1200" dirty="0" smtClean="0">
                          <a:solidFill>
                            <a:schemeClr val="dk1"/>
                          </a:solidFill>
                          <a:effectLst/>
                          <a:latin typeface="+mn-lt"/>
                          <a:ea typeface="+mn-ea"/>
                          <a:cs typeface="+mn-cs"/>
                        </a:rPr>
                        <a:t>465</a:t>
                      </a:r>
                      <a:endParaRPr lang="ru-RU" sz="1800" b="1" kern="1200" dirty="0">
                        <a:solidFill>
                          <a:schemeClr val="dk1"/>
                        </a:solidFill>
                        <a:effectLst/>
                        <a:latin typeface="+mn-lt"/>
                        <a:ea typeface="+mn-ea"/>
                        <a:cs typeface="+mn-cs"/>
                      </a:endParaRPr>
                    </a:p>
                  </a:txBody>
                  <a:tcPr marL="6350" marR="6350" marT="0" marB="0" anchor="ctr"/>
                </a:tc>
                <a:tc>
                  <a:txBody>
                    <a:bodyPr/>
                    <a:lstStyle/>
                    <a:p>
                      <a:pPr algn="ctr">
                        <a:lnSpc>
                          <a:spcPct val="115000"/>
                        </a:lnSpc>
                        <a:spcAft>
                          <a:spcPts val="0"/>
                        </a:spcAft>
                        <a:tabLst>
                          <a:tab pos="449580" algn="l"/>
                        </a:tabLst>
                      </a:pPr>
                      <a:r>
                        <a:rPr lang="ru-RU" sz="1800" b="1" kern="1200" dirty="0" smtClean="0">
                          <a:solidFill>
                            <a:schemeClr val="dk1"/>
                          </a:solidFill>
                          <a:effectLst/>
                          <a:latin typeface="+mn-lt"/>
                          <a:ea typeface="+mn-ea"/>
                          <a:cs typeface="+mn-cs"/>
                        </a:rPr>
                        <a:t>354</a:t>
                      </a:r>
                      <a:endParaRPr lang="ru-RU" sz="1800" b="1" kern="1200" dirty="0">
                        <a:solidFill>
                          <a:schemeClr val="dk1"/>
                        </a:solidFill>
                        <a:effectLst/>
                        <a:latin typeface="+mn-lt"/>
                        <a:ea typeface="+mn-ea"/>
                        <a:cs typeface="+mn-cs"/>
                      </a:endParaRPr>
                    </a:p>
                  </a:txBody>
                  <a:tcPr marL="6350" marR="6350" marT="0" marB="0" anchor="ctr"/>
                </a:tc>
                <a:extLst>
                  <a:ext uri="{0D108BD9-81ED-4DB2-BD59-A6C34878D82A}">
                    <a16:rowId xmlns:a16="http://schemas.microsoft.com/office/drawing/2014/main" val="10005"/>
                  </a:ext>
                </a:extLst>
              </a:tr>
            </a:tbl>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2118348801"/>
              </p:ext>
            </p:extLst>
          </p:nvPr>
        </p:nvGraphicFramePr>
        <p:xfrm>
          <a:off x="107504" y="4509120"/>
          <a:ext cx="9138345" cy="23377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974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558874420"/>
              </p:ext>
            </p:extLst>
          </p:nvPr>
        </p:nvGraphicFramePr>
        <p:xfrm>
          <a:off x="301933" y="1406115"/>
          <a:ext cx="8590550" cy="5016355"/>
        </p:xfrm>
        <a:graphic>
          <a:graphicData uri="http://schemas.openxmlformats.org/drawingml/2006/table">
            <a:tbl>
              <a:tblPr>
                <a:tableStyleId>{5C22544A-7EE6-4342-B048-85BDC9FD1C3A}</a:tableStyleId>
              </a:tblPr>
              <a:tblGrid>
                <a:gridCol w="4388166">
                  <a:extLst>
                    <a:ext uri="{9D8B030D-6E8A-4147-A177-3AD203B41FA5}">
                      <a16:colId xmlns:a16="http://schemas.microsoft.com/office/drawing/2014/main" val="3232208124"/>
                    </a:ext>
                  </a:extLst>
                </a:gridCol>
                <a:gridCol w="604616">
                  <a:extLst>
                    <a:ext uri="{9D8B030D-6E8A-4147-A177-3AD203B41FA5}">
                      <a16:colId xmlns:a16="http://schemas.microsoft.com/office/drawing/2014/main" val="959993023"/>
                    </a:ext>
                  </a:extLst>
                </a:gridCol>
                <a:gridCol w="608030">
                  <a:extLst>
                    <a:ext uri="{9D8B030D-6E8A-4147-A177-3AD203B41FA5}">
                      <a16:colId xmlns:a16="http://schemas.microsoft.com/office/drawing/2014/main" val="1974717329"/>
                    </a:ext>
                  </a:extLst>
                </a:gridCol>
                <a:gridCol w="608030">
                  <a:extLst>
                    <a:ext uri="{9D8B030D-6E8A-4147-A177-3AD203B41FA5}">
                      <a16:colId xmlns:a16="http://schemas.microsoft.com/office/drawing/2014/main" val="2975246780"/>
                    </a:ext>
                  </a:extLst>
                </a:gridCol>
                <a:gridCol w="659167">
                  <a:extLst>
                    <a:ext uri="{9D8B030D-6E8A-4147-A177-3AD203B41FA5}">
                      <a16:colId xmlns:a16="http://schemas.microsoft.com/office/drawing/2014/main" val="20003"/>
                    </a:ext>
                  </a:extLst>
                </a:gridCol>
                <a:gridCol w="502408">
                  <a:extLst>
                    <a:ext uri="{9D8B030D-6E8A-4147-A177-3AD203B41FA5}">
                      <a16:colId xmlns:a16="http://schemas.microsoft.com/office/drawing/2014/main" val="1859507411"/>
                    </a:ext>
                  </a:extLst>
                </a:gridCol>
                <a:gridCol w="574181">
                  <a:extLst>
                    <a:ext uri="{9D8B030D-6E8A-4147-A177-3AD203B41FA5}">
                      <a16:colId xmlns:a16="http://schemas.microsoft.com/office/drawing/2014/main" val="945556596"/>
                    </a:ext>
                  </a:extLst>
                </a:gridCol>
                <a:gridCol w="645952">
                  <a:extLst>
                    <a:ext uri="{9D8B030D-6E8A-4147-A177-3AD203B41FA5}">
                      <a16:colId xmlns:a16="http://schemas.microsoft.com/office/drawing/2014/main" val="499640587"/>
                    </a:ext>
                  </a:extLst>
                </a:gridCol>
              </a:tblGrid>
              <a:tr h="443061">
                <a:tc>
                  <a:txBody>
                    <a:bodyPr/>
                    <a:lstStyle/>
                    <a:p>
                      <a:pPr marL="0" algn="ctr" defTabSz="914400" rtl="0" eaLnBrk="1" latinLnBrk="0" hangingPunct="1">
                        <a:lnSpc>
                          <a:spcPct val="100000"/>
                        </a:lnSpc>
                        <a:spcAft>
                          <a:spcPts val="0"/>
                        </a:spcAft>
                        <a:tabLst>
                          <a:tab pos="685800" algn="l"/>
                        </a:tabLst>
                      </a:pPr>
                      <a:r>
                        <a:rPr lang="ru-RU" sz="1200" kern="1200" dirty="0">
                          <a:solidFill>
                            <a:schemeClr val="bg1"/>
                          </a:solidFill>
                          <a:effectLst/>
                          <a:latin typeface="+mn-lt"/>
                          <a:ea typeface="+mn-ea"/>
                          <a:cs typeface="+mn-cs"/>
                        </a:rPr>
                        <a:t>Показатели надзорной деятельности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914400" rtl="0" eaLnBrk="1" latinLnBrk="0" hangingPunct="1">
                        <a:lnSpc>
                          <a:spcPct val="100000"/>
                        </a:lnSpc>
                        <a:spcAft>
                          <a:spcPts val="0"/>
                        </a:spcAft>
                        <a:tabLst>
                          <a:tab pos="685800" algn="l"/>
                        </a:tabLst>
                      </a:pPr>
                      <a:r>
                        <a:rPr lang="ru-RU" sz="1200" kern="1200" dirty="0" smtClean="0">
                          <a:solidFill>
                            <a:schemeClr val="bg1"/>
                          </a:solidFill>
                          <a:effectLst/>
                          <a:latin typeface="+mn-lt"/>
                          <a:ea typeface="+mn-ea"/>
                          <a:cs typeface="+mn-cs"/>
                        </a:rPr>
                        <a:t>2016</a:t>
                      </a:r>
                      <a:endParaRPr lang="ru-RU" sz="1200" kern="1200" dirty="0">
                        <a:solidFill>
                          <a:schemeClr val="bg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914400" rtl="0" eaLnBrk="1" latinLnBrk="0" hangingPunct="1">
                        <a:lnSpc>
                          <a:spcPct val="100000"/>
                        </a:lnSpc>
                        <a:spcAft>
                          <a:spcPts val="0"/>
                        </a:spcAft>
                        <a:tabLst>
                          <a:tab pos="685800" algn="l"/>
                        </a:tabLst>
                      </a:pPr>
                      <a:r>
                        <a:rPr lang="ru-RU" sz="1200" kern="1200" dirty="0" smtClean="0">
                          <a:solidFill>
                            <a:schemeClr val="bg1"/>
                          </a:solidFill>
                          <a:effectLst/>
                          <a:latin typeface="+mn-lt"/>
                          <a:ea typeface="+mn-ea"/>
                          <a:cs typeface="+mn-cs"/>
                        </a:rPr>
                        <a:t>2017</a:t>
                      </a:r>
                      <a:endParaRPr lang="ru-RU" sz="1200" kern="1200" dirty="0">
                        <a:solidFill>
                          <a:schemeClr val="bg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914400" rtl="0" eaLnBrk="1" latinLnBrk="0" hangingPunct="1">
                        <a:lnSpc>
                          <a:spcPct val="100000"/>
                        </a:lnSpc>
                        <a:spcAft>
                          <a:spcPts val="0"/>
                        </a:spcAft>
                        <a:tabLst>
                          <a:tab pos="685800" algn="l"/>
                        </a:tabLst>
                      </a:pPr>
                      <a:r>
                        <a:rPr lang="ru-RU" sz="1200" kern="1200" dirty="0" smtClean="0">
                          <a:solidFill>
                            <a:schemeClr val="bg1"/>
                          </a:solidFill>
                          <a:effectLst/>
                          <a:latin typeface="+mn-lt"/>
                          <a:ea typeface="+mn-ea"/>
                          <a:cs typeface="+mn-cs"/>
                        </a:rPr>
                        <a:t>2018</a:t>
                      </a:r>
                      <a:endParaRPr lang="ru-RU" sz="1200" kern="1200" dirty="0">
                        <a:solidFill>
                          <a:schemeClr val="bg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914400" rtl="0" eaLnBrk="1" latinLnBrk="0" hangingPunct="1">
                        <a:lnSpc>
                          <a:spcPct val="100000"/>
                        </a:lnSpc>
                        <a:spcAft>
                          <a:spcPts val="0"/>
                        </a:spcAft>
                        <a:tabLst>
                          <a:tab pos="685800" algn="l"/>
                        </a:tabLst>
                      </a:pPr>
                      <a:r>
                        <a:rPr lang="ru-RU" sz="1200" kern="1200" dirty="0" smtClean="0">
                          <a:solidFill>
                            <a:schemeClr val="bg1"/>
                          </a:solidFill>
                          <a:effectLst/>
                          <a:latin typeface="+mn-lt"/>
                          <a:ea typeface="+mn-ea"/>
                          <a:cs typeface="+mn-cs"/>
                        </a:rPr>
                        <a:t>2019</a:t>
                      </a:r>
                      <a:endParaRPr lang="ru-RU" sz="1200" kern="1200" dirty="0">
                        <a:solidFill>
                          <a:schemeClr val="bg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914400" rtl="0" eaLnBrk="1" latinLnBrk="0" hangingPunct="1">
                        <a:lnSpc>
                          <a:spcPct val="100000"/>
                        </a:lnSpc>
                        <a:spcAft>
                          <a:spcPts val="0"/>
                        </a:spcAft>
                        <a:tabLst>
                          <a:tab pos="685800" algn="l"/>
                        </a:tabLst>
                      </a:pPr>
                      <a:r>
                        <a:rPr lang="ru-RU" sz="1200" kern="1200" dirty="0" smtClean="0">
                          <a:solidFill>
                            <a:schemeClr val="bg1"/>
                          </a:solidFill>
                          <a:effectLst/>
                          <a:latin typeface="+mn-lt"/>
                          <a:ea typeface="+mn-ea"/>
                          <a:cs typeface="+mn-cs"/>
                        </a:rPr>
                        <a:t>2020</a:t>
                      </a:r>
                      <a:endParaRPr lang="ru-RU" sz="1200" kern="1200" dirty="0">
                        <a:solidFill>
                          <a:schemeClr val="bg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914400" rtl="0" eaLnBrk="1" latinLnBrk="0" hangingPunct="1">
                        <a:lnSpc>
                          <a:spcPct val="100000"/>
                        </a:lnSpc>
                        <a:spcAft>
                          <a:spcPts val="0"/>
                        </a:spcAft>
                        <a:tabLst>
                          <a:tab pos="685800" algn="l"/>
                        </a:tabLst>
                      </a:pPr>
                      <a:r>
                        <a:rPr lang="ru-RU" sz="1200" kern="1200" dirty="0" smtClean="0">
                          <a:solidFill>
                            <a:schemeClr val="bg1"/>
                          </a:solidFill>
                          <a:effectLst/>
                          <a:latin typeface="+mn-lt"/>
                          <a:ea typeface="+mn-ea"/>
                          <a:cs typeface="+mn-cs"/>
                        </a:rPr>
                        <a:t>2021</a:t>
                      </a:r>
                      <a:endParaRPr lang="ru-RU" sz="1200" kern="1200" dirty="0">
                        <a:solidFill>
                          <a:schemeClr val="bg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914400" rtl="0" eaLnBrk="1" latinLnBrk="0" hangingPunct="1">
                        <a:lnSpc>
                          <a:spcPct val="100000"/>
                        </a:lnSpc>
                        <a:spcAft>
                          <a:spcPts val="0"/>
                        </a:spcAft>
                        <a:tabLst>
                          <a:tab pos="685800" algn="l"/>
                        </a:tabLst>
                      </a:pPr>
                      <a:r>
                        <a:rPr lang="ru-RU" sz="1200" kern="1200" dirty="0" smtClean="0">
                          <a:solidFill>
                            <a:schemeClr val="bg1"/>
                          </a:solidFill>
                          <a:effectLst/>
                          <a:latin typeface="+mn-lt"/>
                          <a:ea typeface="+mn-ea"/>
                          <a:cs typeface="+mn-cs"/>
                        </a:rPr>
                        <a:t>2022</a:t>
                      </a:r>
                      <a:endParaRPr lang="ru-RU" sz="1200" kern="1200" dirty="0">
                        <a:solidFill>
                          <a:schemeClr val="bg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13513230"/>
                  </a:ext>
                </a:extLst>
              </a:tr>
              <a:tr h="352126">
                <a:tc>
                  <a:txBody>
                    <a:bodyPr/>
                    <a:lstStyle/>
                    <a:p>
                      <a:pPr algn="just">
                        <a:lnSpc>
                          <a:spcPct val="100000"/>
                        </a:lnSpc>
                        <a:spcAft>
                          <a:spcPts val="0"/>
                        </a:spcAft>
                      </a:pPr>
                      <a:r>
                        <a:rPr lang="ru-RU" sz="1600" dirty="0">
                          <a:effectLst/>
                          <a:latin typeface="+mn-lt"/>
                        </a:rPr>
                        <a:t>Проверок, всего</a:t>
                      </a: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a:effectLst/>
                          <a:latin typeface="+mn-lt"/>
                        </a:rPr>
                        <a:t>86</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rPr>
                        <a:t>125</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rPr>
                        <a:t>121</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rPr>
                        <a:t>148</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rPr>
                        <a:t>107</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rPr>
                        <a:t>137</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rPr>
                        <a:t>152</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1841131"/>
                  </a:ext>
                </a:extLst>
              </a:tr>
              <a:tr h="457575">
                <a:tc>
                  <a:txBody>
                    <a:bodyPr/>
                    <a:lstStyle/>
                    <a:p>
                      <a:pPr algn="just">
                        <a:lnSpc>
                          <a:spcPct val="100000"/>
                        </a:lnSpc>
                        <a:spcAft>
                          <a:spcPts val="0"/>
                        </a:spcAft>
                      </a:pPr>
                      <a:r>
                        <a:rPr lang="ru-RU" sz="1600" dirty="0">
                          <a:effectLst/>
                          <a:latin typeface="+mn-lt"/>
                        </a:rPr>
                        <a:t>Плановые проверки</a:t>
                      </a: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ru-RU" sz="1800" b="1" dirty="0">
                          <a:effectLst/>
                          <a:latin typeface="+mn-lt"/>
                        </a:rPr>
                        <a:t>46</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ru-RU" sz="1800" b="1" dirty="0">
                          <a:effectLst/>
                          <a:latin typeface="+mn-lt"/>
                        </a:rPr>
                        <a:t>48</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ru-RU" sz="1800" b="1" dirty="0" smtClean="0">
                          <a:effectLst/>
                          <a:latin typeface="+mn-lt"/>
                        </a:rPr>
                        <a:t>50</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ru-RU" sz="1800" b="1" dirty="0" smtClean="0">
                          <a:effectLst/>
                          <a:latin typeface="+mn-lt"/>
                        </a:rPr>
                        <a:t>73</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ru-RU" sz="1800" b="1" dirty="0" smtClean="0">
                          <a:effectLst/>
                          <a:latin typeface="+mn-lt"/>
                        </a:rPr>
                        <a:t>60</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ru-RU" sz="1800" b="1" dirty="0" smtClean="0">
                          <a:effectLst/>
                          <a:latin typeface="+mn-lt"/>
                        </a:rPr>
                        <a:t>77</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ru-RU" sz="1800" b="1" dirty="0" smtClean="0">
                          <a:effectLst/>
                          <a:latin typeface="+mn-lt"/>
                        </a:rPr>
                        <a:t>57</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133199313"/>
                  </a:ext>
                </a:extLst>
              </a:tr>
              <a:tr h="457575">
                <a:tc>
                  <a:txBody>
                    <a:bodyPr/>
                    <a:lstStyle/>
                    <a:p>
                      <a:pPr algn="just">
                        <a:lnSpc>
                          <a:spcPct val="100000"/>
                        </a:lnSpc>
                        <a:spcAft>
                          <a:spcPts val="0"/>
                        </a:spcAft>
                      </a:pPr>
                      <a:r>
                        <a:rPr lang="ru-RU" sz="1600" dirty="0">
                          <a:effectLst/>
                          <a:latin typeface="+mn-lt"/>
                        </a:rPr>
                        <a:t>Внеплановые проверки при лицензировании и регистрации</a:t>
                      </a: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ru-RU" sz="1800" b="1" dirty="0">
                          <a:effectLst/>
                          <a:latin typeface="+mn-lt"/>
                        </a:rPr>
                        <a:t>25</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ru-RU" sz="1800" b="1" dirty="0">
                          <a:effectLst/>
                          <a:latin typeface="+mn-lt"/>
                        </a:rPr>
                        <a:t>65</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ru-RU" sz="1800" b="1" dirty="0" smtClean="0">
                          <a:effectLst/>
                          <a:latin typeface="+mn-lt"/>
                        </a:rPr>
                        <a:t>35</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ru-RU" sz="1800" b="1" dirty="0" smtClean="0">
                          <a:effectLst/>
                          <a:latin typeface="+mn-lt"/>
                        </a:rPr>
                        <a:t>59</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ru-RU" sz="1800" b="1" dirty="0" smtClean="0">
                          <a:effectLst/>
                          <a:latin typeface="+mn-lt"/>
                        </a:rPr>
                        <a:t>40</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ru-RU" sz="1800" b="1" dirty="0" smtClean="0">
                          <a:effectLst/>
                          <a:latin typeface="+mn-lt"/>
                        </a:rPr>
                        <a:t>50</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ru-RU" sz="1800" b="1" dirty="0" smtClean="0">
                          <a:effectLst/>
                          <a:latin typeface="+mn-lt"/>
                        </a:rPr>
                        <a:t>52</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755632197"/>
                  </a:ext>
                </a:extLst>
              </a:tr>
              <a:tr h="457575">
                <a:tc>
                  <a:txBody>
                    <a:bodyPr/>
                    <a:lstStyle/>
                    <a:p>
                      <a:pPr algn="just">
                        <a:lnSpc>
                          <a:spcPct val="100000"/>
                        </a:lnSpc>
                        <a:spcAft>
                          <a:spcPts val="0"/>
                        </a:spcAft>
                      </a:pPr>
                      <a:r>
                        <a:rPr lang="ru-RU" sz="1600" dirty="0">
                          <a:effectLst/>
                          <a:latin typeface="+mn-lt"/>
                        </a:rPr>
                        <a:t>Внеплановые проверки по контролю предписания</a:t>
                      </a: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a:effectLst/>
                          <a:latin typeface="+mn-lt"/>
                        </a:rPr>
                        <a:t>3</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a:effectLst/>
                          <a:latin typeface="+mn-lt"/>
                        </a:rPr>
                        <a:t>5</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rPr>
                        <a:t>2</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rPr>
                        <a:t>1</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rPr>
                        <a:t>1</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rPr>
                        <a:t>11</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1348273"/>
                  </a:ext>
                </a:extLst>
              </a:tr>
              <a:tr h="457575">
                <a:tc>
                  <a:txBody>
                    <a:bodyPr/>
                    <a:lstStyle/>
                    <a:p>
                      <a:pPr algn="just">
                        <a:lnSpc>
                          <a:spcPct val="100000"/>
                        </a:lnSpc>
                        <a:spcAft>
                          <a:spcPts val="0"/>
                        </a:spcAft>
                      </a:pPr>
                      <a:r>
                        <a:rPr lang="ru-RU" sz="1600" dirty="0">
                          <a:effectLst/>
                          <a:latin typeface="+mn-lt"/>
                        </a:rPr>
                        <a:t>Проверки в режиме ПГН</a:t>
                      </a: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a:effectLst/>
                          <a:latin typeface="+mn-lt"/>
                        </a:rPr>
                        <a:t>12</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rPr>
                        <a:t>7</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rPr>
                        <a:t>9</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rPr>
                        <a:t>16</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rPr>
                        <a:t>7</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rPr>
                        <a:t>10</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rPr>
                        <a:t>43</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3681158"/>
                  </a:ext>
                </a:extLst>
              </a:tr>
              <a:tr h="457575">
                <a:tc>
                  <a:txBody>
                    <a:bodyPr/>
                    <a:lstStyle/>
                    <a:p>
                      <a:pPr algn="just">
                        <a:lnSpc>
                          <a:spcPct val="100000"/>
                        </a:lnSpc>
                        <a:spcAft>
                          <a:spcPts val="0"/>
                        </a:spcAft>
                      </a:pPr>
                      <a:r>
                        <a:rPr lang="ru-RU" sz="1600" dirty="0" smtClean="0">
                          <a:effectLst/>
                          <a:latin typeface="+mn-lt"/>
                          <a:ea typeface="Times New Roman" panose="02020603050405020304" pitchFamily="18" charset="0"/>
                          <a:cs typeface="Times New Roman" panose="02020603050405020304" pitchFamily="18" charset="0"/>
                        </a:rPr>
                        <a:t>По иным основаниям установленным законодательством РФ</a:t>
                      </a: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ea typeface="Times New Roman" panose="02020603050405020304" pitchFamily="18" charset="0"/>
                          <a:cs typeface="Times New Roman" panose="02020603050405020304" pitchFamily="18" charset="0"/>
                        </a:rPr>
                        <a:t>3</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ea typeface="Times New Roman" panose="02020603050405020304" pitchFamily="18" charset="0"/>
                          <a:cs typeface="Times New Roman" panose="02020603050405020304" pitchFamily="18" charset="0"/>
                        </a:rPr>
                        <a:t>1</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800" b="1" dirty="0" smtClean="0">
                          <a:effectLst/>
                          <a:latin typeface="+mn-lt"/>
                          <a:ea typeface="Times New Roman" panose="02020603050405020304" pitchFamily="18" charset="0"/>
                          <a:cs typeface="Times New Roman" panose="02020603050405020304" pitchFamily="18" charset="0"/>
                        </a:rPr>
                        <a:t>3</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543675"/>
                  </a:ext>
                </a:extLst>
              </a:tr>
              <a:tr h="5490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dirty="0" smtClean="0">
                          <a:effectLst/>
                          <a:latin typeface="+mn-lt"/>
                        </a:rPr>
                        <a:t>На основании распоряжений руководителя в соответствии с поручением Президента РФ</a:t>
                      </a:r>
                      <a:endParaRPr lang="ru-RU" sz="1600" dirty="0" smtClean="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ru-RU" sz="1800" b="1" dirty="0" smtClean="0">
                          <a:effectLst/>
                          <a:latin typeface="+mn-lt"/>
                          <a:ea typeface="Times New Roman" panose="02020603050405020304" pitchFamily="18" charset="0"/>
                          <a:cs typeface="Times New Roman" panose="02020603050405020304" pitchFamily="18" charset="0"/>
                        </a:rPr>
                        <a:t>22</a:t>
                      </a: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endParaRPr lang="ru-RU" sz="18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457575">
                <a:tc>
                  <a:txBody>
                    <a:bodyPr/>
                    <a:lstStyle/>
                    <a:p>
                      <a:pPr algn="just">
                        <a:lnSpc>
                          <a:spcPct val="100000"/>
                        </a:lnSpc>
                        <a:spcAft>
                          <a:spcPts val="0"/>
                        </a:spcAft>
                      </a:pPr>
                      <a:r>
                        <a:rPr lang="ru-RU" sz="1600" dirty="0">
                          <a:solidFill>
                            <a:srgbClr val="C00000"/>
                          </a:solidFill>
                          <a:effectLst/>
                          <a:latin typeface="+mn-lt"/>
                        </a:rPr>
                        <a:t>Выявлено нарушений требований ФНП, УДЛ</a:t>
                      </a:r>
                      <a:endParaRPr lang="ru-RU" sz="1600"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a:solidFill>
                            <a:srgbClr val="C00000"/>
                          </a:solidFill>
                          <a:effectLst/>
                          <a:latin typeface="+mn-lt"/>
                        </a:rPr>
                        <a:t>76</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a:solidFill>
                            <a:srgbClr val="C00000"/>
                          </a:solidFill>
                          <a:effectLst/>
                          <a:latin typeface="+mn-lt"/>
                        </a:rPr>
                        <a:t>80</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a:solidFill>
                            <a:srgbClr val="C00000"/>
                          </a:solidFill>
                          <a:effectLst/>
                          <a:latin typeface="+mn-lt"/>
                        </a:rPr>
                        <a:t>80</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smtClean="0">
                          <a:solidFill>
                            <a:srgbClr val="C00000"/>
                          </a:solidFill>
                          <a:effectLst/>
                          <a:latin typeface="+mn-lt"/>
                        </a:rPr>
                        <a:t>103</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smtClean="0">
                          <a:solidFill>
                            <a:srgbClr val="C00000"/>
                          </a:solidFill>
                          <a:effectLst/>
                          <a:latin typeface="+mn-lt"/>
                        </a:rPr>
                        <a:t>119</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smtClean="0">
                          <a:solidFill>
                            <a:srgbClr val="C00000"/>
                          </a:solidFill>
                          <a:effectLst/>
                          <a:latin typeface="+mn-lt"/>
                        </a:rPr>
                        <a:t>107</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smtClean="0">
                          <a:solidFill>
                            <a:srgbClr val="C00000"/>
                          </a:solidFill>
                          <a:effectLst/>
                          <a:latin typeface="+mn-lt"/>
                        </a:rPr>
                        <a:t>64</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61386438"/>
                  </a:ext>
                </a:extLst>
              </a:tr>
              <a:tr h="464844">
                <a:tc>
                  <a:txBody>
                    <a:bodyPr/>
                    <a:lstStyle/>
                    <a:p>
                      <a:pPr algn="just">
                        <a:lnSpc>
                          <a:spcPct val="100000"/>
                        </a:lnSpc>
                        <a:spcAft>
                          <a:spcPts val="0"/>
                        </a:spcAft>
                      </a:pPr>
                      <a:r>
                        <a:rPr lang="ru-RU" sz="1600" dirty="0" smtClean="0">
                          <a:solidFill>
                            <a:srgbClr val="C00000"/>
                          </a:solidFill>
                          <a:effectLst/>
                          <a:latin typeface="+mn-lt"/>
                        </a:rPr>
                        <a:t>Применено мер профилактического воздействия (предостережений)</a:t>
                      </a:r>
                      <a:endParaRPr lang="ru-RU" sz="1600"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a:solidFill>
                            <a:srgbClr val="C00000"/>
                          </a:solidFill>
                          <a:effectLst/>
                          <a:latin typeface="+mn-lt"/>
                        </a:rPr>
                        <a:t>4</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a:solidFill>
                            <a:srgbClr val="C00000"/>
                          </a:solidFill>
                          <a:effectLst/>
                          <a:latin typeface="+mn-lt"/>
                        </a:rPr>
                        <a:t>4</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smtClean="0">
                          <a:solidFill>
                            <a:srgbClr val="C00000"/>
                          </a:solidFill>
                          <a:effectLst/>
                          <a:latin typeface="+mn-lt"/>
                        </a:rPr>
                        <a:t>5</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smtClean="0">
                          <a:solidFill>
                            <a:srgbClr val="C00000"/>
                          </a:solidFill>
                          <a:effectLst/>
                          <a:latin typeface="+mn-lt"/>
                        </a:rPr>
                        <a:t>3</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smtClean="0">
                          <a:solidFill>
                            <a:srgbClr val="C00000"/>
                          </a:solidFill>
                          <a:effectLst/>
                          <a:latin typeface="+mn-lt"/>
                        </a:rPr>
                        <a:t>5</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smtClean="0">
                          <a:solidFill>
                            <a:srgbClr val="C00000"/>
                          </a:solidFill>
                          <a:effectLst/>
                          <a:latin typeface="+mn-lt"/>
                        </a:rPr>
                        <a:t>6</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smtClean="0">
                          <a:solidFill>
                            <a:srgbClr val="C00000"/>
                          </a:solidFill>
                          <a:effectLst/>
                          <a:latin typeface="+mn-lt"/>
                        </a:rPr>
                        <a:t>4</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14454296"/>
                  </a:ext>
                </a:extLst>
              </a:tr>
              <a:tr h="348633">
                <a:tc>
                  <a:txBody>
                    <a:bodyPr/>
                    <a:lstStyle/>
                    <a:p>
                      <a:pPr algn="just">
                        <a:lnSpc>
                          <a:spcPct val="100000"/>
                        </a:lnSpc>
                        <a:spcAft>
                          <a:spcPts val="0"/>
                        </a:spcAft>
                      </a:pPr>
                      <a:r>
                        <a:rPr lang="ru-RU" sz="1600" dirty="0">
                          <a:solidFill>
                            <a:srgbClr val="C00000"/>
                          </a:solidFill>
                          <a:effectLst/>
                          <a:latin typeface="+mn-lt"/>
                        </a:rPr>
                        <a:t>Применено санкций к ЮЛ и ДЛ</a:t>
                      </a:r>
                      <a:endParaRPr lang="ru-RU" sz="1600"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a:solidFill>
                            <a:srgbClr val="C00000"/>
                          </a:solidFill>
                          <a:effectLst/>
                          <a:latin typeface="+mn-lt"/>
                        </a:rPr>
                        <a:t>4</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a:solidFill>
                            <a:srgbClr val="C00000"/>
                          </a:solidFill>
                          <a:effectLst/>
                          <a:latin typeface="+mn-lt"/>
                        </a:rPr>
                        <a:t>4</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smtClean="0">
                          <a:solidFill>
                            <a:srgbClr val="C00000"/>
                          </a:solidFill>
                          <a:effectLst/>
                          <a:latin typeface="+mn-lt"/>
                        </a:rPr>
                        <a:t>5</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smtClean="0">
                          <a:solidFill>
                            <a:srgbClr val="C00000"/>
                          </a:solidFill>
                          <a:effectLst/>
                          <a:latin typeface="+mn-lt"/>
                        </a:rPr>
                        <a:t>8</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smtClean="0">
                          <a:solidFill>
                            <a:srgbClr val="C00000"/>
                          </a:solidFill>
                          <a:effectLst/>
                          <a:latin typeface="+mn-lt"/>
                        </a:rPr>
                        <a:t>4</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smtClean="0">
                          <a:solidFill>
                            <a:srgbClr val="C00000"/>
                          </a:solidFill>
                          <a:effectLst/>
                          <a:latin typeface="+mn-lt"/>
                        </a:rPr>
                        <a:t>6</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ru-RU" sz="1800" b="1" dirty="0" smtClean="0">
                          <a:solidFill>
                            <a:srgbClr val="C00000"/>
                          </a:solidFill>
                          <a:effectLst/>
                          <a:latin typeface="+mn-lt"/>
                        </a:rPr>
                        <a:t>3</a:t>
                      </a:r>
                      <a:endParaRPr lang="ru-RU" sz="1800" b="1" dirty="0">
                        <a:solidFill>
                          <a:srgbClr val="C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11036544"/>
                  </a:ext>
                </a:extLst>
              </a:tr>
            </a:tbl>
          </a:graphicData>
        </a:graphic>
      </p:graphicFrame>
      <p:sp>
        <p:nvSpPr>
          <p:cNvPr id="4" name="Заголовок 3"/>
          <p:cNvSpPr>
            <a:spLocks noGrp="1"/>
          </p:cNvSpPr>
          <p:nvPr>
            <p:ph type="ctrTitle"/>
          </p:nvPr>
        </p:nvSpPr>
        <p:spPr>
          <a:xfrm>
            <a:off x="0" y="914028"/>
            <a:ext cx="9144000" cy="492089"/>
          </a:xfrm>
        </p:spPr>
        <p:txBody>
          <a:bodyPr>
            <a:normAutofit/>
          </a:bodyPr>
          <a:lstStyle/>
          <a:p>
            <a:pPr>
              <a:defRPr/>
            </a:pPr>
            <a:r>
              <a:rPr lang="ru-RU" sz="2000" b="1" dirty="0" smtClean="0">
                <a:solidFill>
                  <a:schemeClr val="tx2">
                    <a:lumMod val="50000"/>
                  </a:schemeClr>
                </a:solidFill>
              </a:rPr>
              <a:t>Сведения </a:t>
            </a:r>
            <a:r>
              <a:rPr lang="ru-RU" sz="2000" b="1" dirty="0" smtClean="0">
                <a:solidFill>
                  <a:schemeClr val="tx2">
                    <a:lumMod val="50000"/>
                  </a:schemeClr>
                </a:solidFill>
              </a:rPr>
              <a:t>о </a:t>
            </a:r>
            <a:r>
              <a:rPr lang="ru-RU" sz="2000" b="1" dirty="0" smtClean="0">
                <a:solidFill>
                  <a:schemeClr val="tx2">
                    <a:lumMod val="50000"/>
                  </a:schemeClr>
                </a:solidFill>
              </a:rPr>
              <a:t>контрольно-надзорной деятельности </a:t>
            </a:r>
            <a:r>
              <a:rPr lang="ru-RU" sz="2000" b="1" dirty="0" smtClean="0">
                <a:solidFill>
                  <a:schemeClr val="tx2">
                    <a:lumMod val="50000"/>
                  </a:schemeClr>
                </a:solidFill>
              </a:rPr>
              <a:t>по </a:t>
            </a:r>
            <a:r>
              <a:rPr lang="ru-RU" sz="2000" b="1" dirty="0" smtClean="0">
                <a:solidFill>
                  <a:schemeClr val="tx2">
                    <a:lumMod val="50000"/>
                  </a:schemeClr>
                </a:solidFill>
              </a:rPr>
              <a:t>РБ </a:t>
            </a:r>
            <a:endParaRPr lang="en-US" sz="2000" b="1" kern="0" dirty="0">
              <a:solidFill>
                <a:prstClr val="white"/>
              </a:solidFill>
              <a:effectLst>
                <a:outerShdw blurRad="38100" dist="38100" dir="2700000" algn="tl">
                  <a:srgbClr val="000000"/>
                </a:outerShdw>
              </a:effectLst>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33D6E5A2-EC83-451F-A719-9AC1370DD5CF}" type="slidenum">
              <a:rPr lang="ru-RU" smtClean="0"/>
              <a:pPr/>
              <a:t>16</a:t>
            </a:fld>
            <a:endParaRPr lang="ru-RU"/>
          </a:p>
        </p:txBody>
      </p:sp>
    </p:spTree>
    <p:extLst>
      <p:ext uri="{BB962C8B-B14F-4D97-AF65-F5344CB8AC3E}">
        <p14:creationId xmlns:p14="http://schemas.microsoft.com/office/powerpoint/2010/main" val="2355952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Диаграмма 11"/>
          <p:cNvGraphicFramePr/>
          <p:nvPr>
            <p:extLst>
              <p:ext uri="{D42A27DB-BD31-4B8C-83A1-F6EECF244321}">
                <p14:modId xmlns:p14="http://schemas.microsoft.com/office/powerpoint/2010/main" val="4276832020"/>
              </p:ext>
            </p:extLst>
          </p:nvPr>
        </p:nvGraphicFramePr>
        <p:xfrm>
          <a:off x="169723" y="2087125"/>
          <a:ext cx="8647644" cy="4798329"/>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4"/>
          <p:cNvSpPr>
            <a:spLocks noGrp="1"/>
          </p:cNvSpPr>
          <p:nvPr>
            <p:ph type="ctrTitle"/>
          </p:nvPr>
        </p:nvSpPr>
        <p:spPr>
          <a:xfrm>
            <a:off x="-16594" y="965240"/>
            <a:ext cx="9144000" cy="492089"/>
          </a:xfrm>
        </p:spPr>
        <p:txBody>
          <a:bodyPr>
            <a:normAutofit/>
          </a:bodyPr>
          <a:lstStyle/>
          <a:p>
            <a:r>
              <a:rPr lang="ru-RU" b="1" dirty="0">
                <a:solidFill>
                  <a:schemeClr val="tx2">
                    <a:lumMod val="50000"/>
                  </a:schemeClr>
                </a:solidFill>
              </a:rPr>
              <a:t>СТАТИСТИКА ПРОВЕДЕНИЯ </a:t>
            </a:r>
            <a:r>
              <a:rPr lang="ru-RU" b="1" dirty="0" smtClean="0">
                <a:solidFill>
                  <a:schemeClr val="tx2">
                    <a:lumMod val="50000"/>
                  </a:schemeClr>
                </a:solidFill>
              </a:rPr>
              <a:t>ПРОВЕРОК</a:t>
            </a:r>
            <a:endParaRPr lang="ru-RU" dirty="0"/>
          </a:p>
        </p:txBody>
      </p:sp>
      <p:sp>
        <p:nvSpPr>
          <p:cNvPr id="2" name="Номер слайда 1"/>
          <p:cNvSpPr>
            <a:spLocks noGrp="1"/>
          </p:cNvSpPr>
          <p:nvPr>
            <p:ph type="sldNum" sz="quarter" idx="12"/>
          </p:nvPr>
        </p:nvSpPr>
        <p:spPr/>
        <p:txBody>
          <a:bodyPr/>
          <a:lstStyle/>
          <a:p>
            <a:fld id="{33D6E5A2-EC83-451F-A719-9AC1370DD5CF}" type="slidenum">
              <a:rPr lang="ru-RU" smtClean="0"/>
              <a:pPr/>
              <a:t>17</a:t>
            </a:fld>
            <a:endParaRPr lang="ru-RU"/>
          </a:p>
        </p:txBody>
      </p:sp>
      <p:sp>
        <p:nvSpPr>
          <p:cNvPr id="3" name="Прямоугольник 2"/>
          <p:cNvSpPr/>
          <p:nvPr/>
        </p:nvSpPr>
        <p:spPr>
          <a:xfrm>
            <a:off x="899592" y="1367262"/>
            <a:ext cx="6827779" cy="1238544"/>
          </a:xfrm>
          <a:prstGeom prst="rect">
            <a:avLst/>
          </a:prstGeom>
        </p:spPr>
        <p:txBody>
          <a:bodyPr wrap="square">
            <a:spAutoFit/>
          </a:bodyPr>
          <a:lstStyle/>
          <a:p>
            <a:pPr algn="r">
              <a:defRPr sz="1862" b="0" i="0" u="none" strike="noStrike" kern="1200" spc="0" baseline="0">
                <a:solidFill>
                  <a:prstClr val="black">
                    <a:lumMod val="65000"/>
                    <a:lumOff val="35000"/>
                  </a:prstClr>
                </a:solidFill>
                <a:latin typeface="+mn-lt"/>
                <a:ea typeface="+mn-ea"/>
                <a:cs typeface="+mn-cs"/>
              </a:defRPr>
            </a:pPr>
            <a:r>
              <a:rPr lang="ru-RU" dirty="0" smtClean="0"/>
              <a:t>Общее </a:t>
            </a:r>
            <a:r>
              <a:rPr lang="ru-RU" dirty="0"/>
              <a:t>количество проверок (мероприятий по контролю), – </a:t>
            </a:r>
            <a:r>
              <a:rPr lang="ru-RU" b="1" dirty="0" smtClean="0">
                <a:solidFill>
                  <a:schemeClr val="tx2">
                    <a:lumMod val="75000"/>
                  </a:schemeClr>
                </a:solidFill>
                <a:effectLst>
                  <a:outerShdw blurRad="38100" dist="38100" dir="2700000" algn="tl">
                    <a:srgbClr val="000000">
                      <a:alpha val="43137"/>
                    </a:srgbClr>
                  </a:outerShdw>
                </a:effectLst>
              </a:rPr>
              <a:t>152</a:t>
            </a:r>
            <a:endParaRPr lang="ru-RU" b="1" dirty="0">
              <a:solidFill>
                <a:schemeClr val="tx2">
                  <a:lumMod val="75000"/>
                </a:schemeClr>
              </a:solidFill>
              <a:effectLst>
                <a:outerShdw blurRad="38100" dist="38100" dir="2700000" algn="tl">
                  <a:srgbClr val="000000">
                    <a:alpha val="43137"/>
                  </a:srgbClr>
                </a:outerShdw>
              </a:effectLst>
            </a:endParaRPr>
          </a:p>
          <a:p>
            <a:pPr algn="r">
              <a:defRPr sz="1862" b="0" i="0" u="none" strike="noStrike" kern="1200" spc="0" baseline="0">
                <a:solidFill>
                  <a:prstClr val="black">
                    <a:lumMod val="65000"/>
                    <a:lumOff val="35000"/>
                  </a:prstClr>
                </a:solidFill>
                <a:latin typeface="+mn-lt"/>
                <a:ea typeface="+mn-ea"/>
                <a:cs typeface="+mn-cs"/>
              </a:defRPr>
            </a:pPr>
            <a:r>
              <a:rPr lang="ru-RU" dirty="0" smtClean="0">
                <a:solidFill>
                  <a:prstClr val="black">
                    <a:lumMod val="65000"/>
                    <a:lumOff val="35000"/>
                  </a:prstClr>
                </a:solidFill>
              </a:rPr>
              <a:t>                                            </a:t>
            </a:r>
            <a:r>
              <a:rPr lang="ru-RU" dirty="0">
                <a:solidFill>
                  <a:prstClr val="black">
                    <a:lumMod val="65000"/>
                    <a:lumOff val="35000"/>
                  </a:prstClr>
                </a:solidFill>
              </a:rPr>
              <a:t>плановые </a:t>
            </a:r>
            <a:r>
              <a:rPr lang="ru-RU" dirty="0" smtClean="0">
                <a:solidFill>
                  <a:prstClr val="black">
                    <a:lumMod val="65000"/>
                    <a:lumOff val="35000"/>
                  </a:prstClr>
                </a:solidFill>
              </a:rPr>
              <a:t>проверки </a:t>
            </a:r>
            <a:r>
              <a:rPr lang="ru-RU" dirty="0" smtClean="0"/>
              <a:t>–</a:t>
            </a:r>
            <a:r>
              <a:rPr lang="ru-RU" dirty="0" smtClean="0">
                <a:solidFill>
                  <a:prstClr val="black">
                    <a:lumMod val="65000"/>
                    <a:lumOff val="35000"/>
                  </a:prstClr>
                </a:solidFill>
              </a:rPr>
              <a:t> </a:t>
            </a:r>
            <a:r>
              <a:rPr lang="ru-RU" b="1" dirty="0" smtClean="0">
                <a:solidFill>
                  <a:srgbClr val="C00000"/>
                </a:solidFill>
                <a:effectLst>
                  <a:outerShdw blurRad="38100" dist="38100" dir="2700000" algn="tl">
                    <a:srgbClr val="000000">
                      <a:alpha val="43137"/>
                    </a:srgbClr>
                  </a:outerShdw>
                </a:effectLst>
              </a:rPr>
              <a:t>57</a:t>
            </a:r>
          </a:p>
          <a:p>
            <a:pPr algn="r" defTabSz="649288">
              <a:tabLst>
                <a:tab pos="2508250" algn="l"/>
              </a:tabLst>
              <a:defRPr sz="1862" b="0" i="0" u="none" strike="noStrike" kern="1200" spc="0" baseline="0">
                <a:solidFill>
                  <a:prstClr val="black">
                    <a:lumMod val="65000"/>
                    <a:lumOff val="35000"/>
                  </a:prstClr>
                </a:solidFill>
                <a:latin typeface="+mn-lt"/>
                <a:ea typeface="+mn-ea"/>
                <a:cs typeface="+mn-cs"/>
              </a:defRPr>
            </a:pPr>
            <a:r>
              <a:rPr lang="ru-RU" dirty="0">
                <a:solidFill>
                  <a:prstClr val="black">
                    <a:lumMod val="65000"/>
                    <a:lumOff val="35000"/>
                  </a:prstClr>
                </a:solidFill>
              </a:rPr>
              <a:t>внеплановые проверки </a:t>
            </a:r>
            <a:r>
              <a:rPr lang="ru-RU" dirty="0" smtClean="0"/>
              <a:t>–</a:t>
            </a:r>
            <a:r>
              <a:rPr lang="ru-RU" dirty="0" smtClean="0">
                <a:solidFill>
                  <a:prstClr val="black">
                    <a:lumMod val="65000"/>
                    <a:lumOff val="35000"/>
                  </a:prstClr>
                </a:solidFill>
              </a:rPr>
              <a:t> </a:t>
            </a:r>
            <a:r>
              <a:rPr lang="ru-RU" b="1" dirty="0" smtClean="0">
                <a:solidFill>
                  <a:srgbClr val="C00000"/>
                </a:solidFill>
                <a:effectLst>
                  <a:outerShdw blurRad="38100" dist="38100" dir="2700000" algn="tl">
                    <a:srgbClr val="000000">
                      <a:alpha val="43137"/>
                    </a:srgbClr>
                  </a:outerShdw>
                </a:effectLst>
              </a:rPr>
              <a:t>52</a:t>
            </a:r>
          </a:p>
          <a:p>
            <a:pPr algn="r" defTabSz="649288">
              <a:tabLst>
                <a:tab pos="2508250" algn="l"/>
              </a:tabLst>
              <a:defRPr sz="1862" b="0" i="0" u="none" strike="noStrike" kern="1200" spc="0" baseline="0">
                <a:solidFill>
                  <a:prstClr val="black">
                    <a:lumMod val="65000"/>
                    <a:lumOff val="35000"/>
                  </a:prstClr>
                </a:solidFill>
                <a:latin typeface="+mn-lt"/>
                <a:ea typeface="+mn-ea"/>
                <a:cs typeface="+mn-cs"/>
              </a:defRPr>
            </a:pPr>
            <a:r>
              <a:rPr lang="ru-RU" dirty="0">
                <a:solidFill>
                  <a:prstClr val="black">
                    <a:lumMod val="65000"/>
                    <a:lumOff val="35000"/>
                  </a:prstClr>
                </a:solidFill>
              </a:rPr>
              <a:t>постоянного государственного </a:t>
            </a:r>
            <a:r>
              <a:rPr lang="ru-RU" dirty="0" smtClean="0">
                <a:solidFill>
                  <a:prstClr val="black">
                    <a:lumMod val="65000"/>
                    <a:lumOff val="35000"/>
                  </a:prstClr>
                </a:solidFill>
              </a:rPr>
              <a:t>надзора </a:t>
            </a:r>
            <a:r>
              <a:rPr lang="ru-RU" dirty="0"/>
              <a:t>–</a:t>
            </a:r>
            <a:r>
              <a:rPr lang="ru-RU" dirty="0" smtClean="0">
                <a:solidFill>
                  <a:prstClr val="black">
                    <a:lumMod val="65000"/>
                    <a:lumOff val="35000"/>
                  </a:prstClr>
                </a:solidFill>
              </a:rPr>
              <a:t> </a:t>
            </a:r>
            <a:r>
              <a:rPr lang="ru-RU" b="1" dirty="0">
                <a:solidFill>
                  <a:srgbClr val="C00000"/>
                </a:solidFill>
                <a:effectLst>
                  <a:outerShdw blurRad="38100" dist="38100" dir="2700000" algn="tl">
                    <a:srgbClr val="000000">
                      <a:alpha val="43137"/>
                    </a:srgbClr>
                  </a:outerShdw>
                </a:effectLst>
              </a:rPr>
              <a:t>43</a:t>
            </a:r>
          </a:p>
        </p:txBody>
      </p:sp>
      <p:pic>
        <p:nvPicPr>
          <p:cNvPr id="23" name="Рисунок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11347" y="1238739"/>
            <a:ext cx="1616059" cy="237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81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7" b="100000" l="0" r="100000"/>
                    </a14:imgEffect>
                  </a14:imgLayer>
                </a14:imgProps>
              </a:ext>
              <a:ext uri="{28A0092B-C50C-407E-A947-70E740481C1C}">
                <a14:useLocalDpi xmlns:a14="http://schemas.microsoft.com/office/drawing/2010/main" val="0"/>
              </a:ext>
            </a:extLst>
          </a:blip>
          <a:srcRect/>
          <a:stretch>
            <a:fillRect/>
          </a:stretch>
        </p:blipFill>
        <p:spPr bwMode="auto">
          <a:xfrm>
            <a:off x="59597" y="1026097"/>
            <a:ext cx="210343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24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a:solidFill>
                  <a:schemeClr val="tx2">
                    <a:lumMod val="50000"/>
                  </a:schemeClr>
                </a:solidFill>
              </a:rPr>
              <a:t>АНАЛИЗ </a:t>
            </a:r>
            <a:r>
              <a:rPr lang="ru-RU" b="1" dirty="0" smtClean="0">
                <a:solidFill>
                  <a:schemeClr val="tx2">
                    <a:lumMod val="50000"/>
                  </a:schemeClr>
                </a:solidFill>
              </a:rPr>
              <a:t>НАРУШЕНИЙ</a:t>
            </a:r>
            <a:endParaRPr lang="ru-RU" dirty="0"/>
          </a:p>
        </p:txBody>
      </p:sp>
      <p:sp>
        <p:nvSpPr>
          <p:cNvPr id="3" name="Номер слайда 2"/>
          <p:cNvSpPr>
            <a:spLocks noGrp="1"/>
          </p:cNvSpPr>
          <p:nvPr>
            <p:ph type="sldNum" sz="quarter" idx="12"/>
          </p:nvPr>
        </p:nvSpPr>
        <p:spPr/>
        <p:txBody>
          <a:bodyPr/>
          <a:lstStyle/>
          <a:p>
            <a:fld id="{9BBB63BC-7EC6-405B-A8B3-990F8CBB9186}" type="slidenum">
              <a:rPr lang="ru-RU" smtClean="0"/>
              <a:pPr/>
              <a:t>18</a:t>
            </a:fld>
            <a:endParaRPr lang="ru-RU" dirty="0"/>
          </a:p>
        </p:txBody>
      </p:sp>
      <p:sp>
        <p:nvSpPr>
          <p:cNvPr id="6" name="Прямоугольник 5"/>
          <p:cNvSpPr/>
          <p:nvPr/>
        </p:nvSpPr>
        <p:spPr>
          <a:xfrm>
            <a:off x="116339" y="3216968"/>
            <a:ext cx="8856984" cy="3539880"/>
          </a:xfrm>
          <a:prstGeom prst="rect">
            <a:avLst/>
          </a:prstGeom>
        </p:spPr>
        <p:txBody>
          <a:bodyPr wrap="square">
            <a:spAutoFit/>
          </a:bodyPr>
          <a:lstStyle/>
          <a:p>
            <a:pPr indent="450215" algn="ctr">
              <a:lnSpc>
                <a:spcPct val="115000"/>
              </a:lnSpc>
              <a:spcAft>
                <a:spcPts val="0"/>
              </a:spcAft>
            </a:pPr>
            <a:r>
              <a:rPr lang="ru-RU" sz="14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В ходе проверок </a:t>
            </a:r>
            <a:r>
              <a:rPr lang="ru-RU"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(инспекций) в отчетном периоде  выявлены </a:t>
            </a:r>
            <a:r>
              <a:rPr lang="ru-RU" sz="14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типовые </a:t>
            </a:r>
            <a:r>
              <a:rPr lang="ru-RU" sz="1400" b="1" dirty="0">
                <a:solidFill>
                  <a:srgbClr val="C00000"/>
                </a:solidFill>
                <a:latin typeface="Arial" panose="020B0604020202020204" pitchFamily="34" charset="0"/>
                <a:ea typeface="Times New Roman" panose="02020603050405020304" pitchFamily="18" charset="0"/>
                <a:cs typeface="Arial" panose="020B0604020202020204" pitchFamily="34" charset="0"/>
              </a:rPr>
              <a:t>нарушения:</a:t>
            </a:r>
          </a:p>
          <a:p>
            <a:pPr marL="171450" indent="-171450" algn="just">
              <a:lnSpc>
                <a:spcPct val="115000"/>
              </a:lnSpc>
              <a:spcAft>
                <a:spcPts val="0"/>
              </a:spcAft>
              <a:buFont typeface="Wingdings" panose="05000000000000000000" pitchFamily="2" charset="2"/>
              <a:buChar char="Ø"/>
            </a:pPr>
            <a:r>
              <a:rPr lang="ru-RU" sz="14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не </a:t>
            </a:r>
            <a:r>
              <a:rPr lang="ru-RU" sz="1400" dirty="0">
                <a:solidFill>
                  <a:srgbClr val="C00000"/>
                </a:solidFill>
                <a:latin typeface="Arial" panose="020B0604020202020204" pitchFamily="34" charset="0"/>
                <a:ea typeface="Times New Roman" panose="02020603050405020304" pitchFamily="18" charset="0"/>
                <a:cs typeface="Arial" panose="020B0604020202020204" pitchFamily="34" charset="0"/>
              </a:rPr>
              <a:t>проведено техническое освидетельствование РИ по утвержденной инструкции по эксплуатации РИ (</a:t>
            </a:r>
            <a:r>
              <a:rPr lang="ru-RU" sz="1400"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п. 85 НП-038-16</a:t>
            </a:r>
            <a:r>
              <a:rPr lang="ru-RU" sz="1400"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p>
          <a:p>
            <a:pPr marL="171450" indent="-171450" algn="just">
              <a:lnSpc>
                <a:spcPct val="115000"/>
              </a:lnSpc>
              <a:spcAft>
                <a:spcPts val="0"/>
              </a:spcAft>
              <a:buFont typeface="Wingdings" panose="05000000000000000000" pitchFamily="2" charset="2"/>
              <a:buChar char="Ø"/>
            </a:pPr>
            <a:r>
              <a:rPr lang="ru-RU" sz="14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истечения </a:t>
            </a:r>
            <a:r>
              <a:rPr lang="ru-RU" sz="1400" dirty="0">
                <a:solidFill>
                  <a:srgbClr val="C00000"/>
                </a:solidFill>
                <a:latin typeface="Arial" panose="020B0604020202020204" pitchFamily="34" charset="0"/>
                <a:ea typeface="Times New Roman" panose="02020603050405020304" pitchFamily="18" charset="0"/>
                <a:cs typeface="Arial" panose="020B0604020202020204" pitchFamily="34" charset="0"/>
              </a:rPr>
              <a:t>срока эксплуатации сверх назначенного (проектного) (</a:t>
            </a:r>
            <a:r>
              <a:rPr lang="ru-RU" sz="1400"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п.78 НП-038-16</a:t>
            </a:r>
            <a:r>
              <a:rPr lang="ru-RU" sz="1400"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p>
          <a:p>
            <a:pPr marL="171450" indent="-171450" algn="just">
              <a:lnSpc>
                <a:spcPct val="115000"/>
              </a:lnSpc>
              <a:spcAft>
                <a:spcPts val="0"/>
              </a:spcAft>
              <a:buFont typeface="Wingdings" panose="05000000000000000000" pitchFamily="2" charset="2"/>
              <a:buChar char="Ø"/>
            </a:pPr>
            <a:r>
              <a:rPr lang="ru-RU" sz="14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не </a:t>
            </a:r>
            <a:r>
              <a:rPr lang="ru-RU" sz="1400" dirty="0">
                <a:solidFill>
                  <a:srgbClr val="C00000"/>
                </a:solidFill>
                <a:latin typeface="Arial" panose="020B0604020202020204" pitchFamily="34" charset="0"/>
                <a:ea typeface="Times New Roman" panose="02020603050405020304" pitchFamily="18" charset="0"/>
                <a:cs typeface="Arial" panose="020B0604020202020204" pitchFamily="34" charset="0"/>
              </a:rPr>
              <a:t>проводится административный контроль состояния учета и контроля радиоактивных веществ и радиоактивных отходов в соответствии с установленным в организации порядком (</a:t>
            </a:r>
            <a:r>
              <a:rPr lang="ru-RU" sz="1400"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п.71 НП-067-16 </a:t>
            </a:r>
            <a:r>
              <a:rPr lang="ru-RU" sz="14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a:t>
            </a:r>
            <a:endParaRPr lang="ru-RU" sz="1400"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marL="171450" indent="-171450" algn="just">
              <a:lnSpc>
                <a:spcPct val="115000"/>
              </a:lnSpc>
              <a:spcAft>
                <a:spcPts val="0"/>
              </a:spcAft>
              <a:buFont typeface="Wingdings" panose="05000000000000000000" pitchFamily="2" charset="2"/>
              <a:buChar char="Ø"/>
            </a:pPr>
            <a:r>
              <a:rPr lang="ru-RU" sz="14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не </a:t>
            </a:r>
            <a:r>
              <a:rPr lang="ru-RU" sz="1400" dirty="0">
                <a:solidFill>
                  <a:srgbClr val="C00000"/>
                </a:solidFill>
                <a:latin typeface="Arial" panose="020B0604020202020204" pitchFamily="34" charset="0"/>
                <a:ea typeface="Times New Roman" panose="02020603050405020304" pitchFamily="18" charset="0"/>
                <a:cs typeface="Arial" panose="020B0604020202020204" pitchFamily="34" charset="0"/>
              </a:rPr>
              <a:t>обеспечено повышение квалификации должностного лица, ответственного за организацию учета и контроля РВ </a:t>
            </a:r>
            <a:r>
              <a:rPr lang="ru-RU" sz="1400"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(п.84 НП-067-16</a:t>
            </a:r>
            <a:r>
              <a:rPr lang="ru-RU" sz="1400"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p>
          <a:p>
            <a:pPr marL="171450" indent="-171450" algn="just">
              <a:lnSpc>
                <a:spcPct val="115000"/>
              </a:lnSpc>
              <a:spcAft>
                <a:spcPts val="0"/>
              </a:spcAft>
              <a:buFont typeface="Wingdings" panose="05000000000000000000" pitchFamily="2" charset="2"/>
              <a:buChar char="Ø"/>
            </a:pPr>
            <a:r>
              <a:rPr lang="ru-RU" sz="14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инструкция </a:t>
            </a:r>
            <a:r>
              <a:rPr lang="ru-RU" sz="1400" dirty="0">
                <a:solidFill>
                  <a:srgbClr val="C00000"/>
                </a:solidFill>
                <a:latin typeface="Arial" panose="020B0604020202020204" pitchFamily="34" charset="0"/>
                <a:ea typeface="Times New Roman" panose="02020603050405020304" pitchFamily="18" charset="0"/>
                <a:cs typeface="Arial" panose="020B0604020202020204" pitchFamily="34" charset="0"/>
              </a:rPr>
              <a:t>по учёту и контролю РВ и РАО не соответствует требованиям НП-067-16 (</a:t>
            </a:r>
            <a:r>
              <a:rPr lang="ru-RU" sz="1400"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п. 15 НП-067-16</a:t>
            </a:r>
            <a:r>
              <a:rPr lang="ru-RU" sz="1400"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p>
          <a:p>
            <a:pPr marL="171450" indent="-171450" algn="just">
              <a:lnSpc>
                <a:spcPct val="115000"/>
              </a:lnSpc>
              <a:spcAft>
                <a:spcPts val="0"/>
              </a:spcAft>
              <a:buFont typeface="Wingdings" panose="05000000000000000000" pitchFamily="2" charset="2"/>
              <a:buChar char="Ø"/>
            </a:pPr>
            <a:r>
              <a:rPr lang="ru-RU" sz="14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не </a:t>
            </a:r>
            <a:r>
              <a:rPr lang="ru-RU" sz="1400" dirty="0">
                <a:solidFill>
                  <a:srgbClr val="C00000"/>
                </a:solidFill>
                <a:latin typeface="Arial" panose="020B0604020202020204" pitchFamily="34" charset="0"/>
                <a:ea typeface="Times New Roman" panose="02020603050405020304" pitchFamily="18" charset="0"/>
                <a:cs typeface="Arial" panose="020B0604020202020204" pitchFamily="34" charset="0"/>
              </a:rPr>
              <a:t>обеспечено прохождение обучения по физической защите лиц, ответственных за физическую защиту на радиационных объектах (</a:t>
            </a:r>
            <a:r>
              <a:rPr lang="ru-RU" sz="1400"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п.3.1 Приложения 2 </a:t>
            </a:r>
            <a:r>
              <a:rPr lang="ru-RU" sz="1400" dirty="0" smtClean="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НП-034-15</a:t>
            </a:r>
            <a:r>
              <a:rPr lang="ru-RU" sz="14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a:t>
            </a:r>
            <a:endParaRPr lang="ru-RU" sz="1400"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marL="171450" indent="-171450" algn="just">
              <a:lnSpc>
                <a:spcPct val="115000"/>
              </a:lnSpc>
              <a:spcAft>
                <a:spcPts val="0"/>
              </a:spcAft>
              <a:buFont typeface="Wingdings" panose="05000000000000000000" pitchFamily="2" charset="2"/>
              <a:buChar char="Ø"/>
            </a:pPr>
            <a:r>
              <a:rPr lang="ru-RU" sz="14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план </a:t>
            </a:r>
            <a:r>
              <a:rPr lang="ru-RU" sz="1400" dirty="0">
                <a:solidFill>
                  <a:srgbClr val="C00000"/>
                </a:solidFill>
                <a:latin typeface="Arial" panose="020B0604020202020204" pitchFamily="34" charset="0"/>
                <a:ea typeface="Times New Roman" panose="02020603050405020304" pitchFamily="18" charset="0"/>
                <a:cs typeface="Arial" panose="020B0604020202020204" pitchFamily="34" charset="0"/>
              </a:rPr>
              <a:t>обеспечения физической защиты не содержит сведений о составе персонала физической защиты (</a:t>
            </a:r>
            <a:r>
              <a:rPr lang="ru-RU" sz="1400"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Приложение 4 НП-034-15</a:t>
            </a:r>
            <a:r>
              <a:rPr lang="ru-RU" sz="14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a:t>
            </a:r>
            <a:endParaRPr lang="ru-RU" sz="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Прямоугольник 6"/>
          <p:cNvSpPr/>
          <p:nvPr/>
        </p:nvSpPr>
        <p:spPr>
          <a:xfrm>
            <a:off x="2180534" y="1484784"/>
            <a:ext cx="6746489" cy="1569660"/>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a:spAutoFit/>
          </a:bodyPr>
          <a:lstStyle/>
          <a:p>
            <a:r>
              <a:rPr lang="ru-RU" sz="1600" dirty="0">
                <a:solidFill>
                  <a:schemeClr val="tx1"/>
                </a:solidFill>
                <a:ea typeface="Times New Roman" panose="02020603050405020304" pitchFamily="18" charset="0"/>
                <a:cs typeface="Arial" panose="020B0604020202020204" pitchFamily="34" charset="0"/>
              </a:rPr>
              <a:t>Всего за отчетный период по результатам надзора за радиационной безопасностью выявлено </a:t>
            </a:r>
            <a:r>
              <a:rPr lang="ru-RU" sz="1600" b="1" dirty="0" smtClean="0">
                <a:solidFill>
                  <a:srgbClr val="C00000"/>
                </a:solidFill>
              </a:rPr>
              <a:t>64 </a:t>
            </a:r>
            <a:r>
              <a:rPr lang="ru-RU" sz="1600" b="1" dirty="0">
                <a:solidFill>
                  <a:srgbClr val="C00000"/>
                </a:solidFill>
              </a:rPr>
              <a:t>правонарушений </a:t>
            </a:r>
            <a:r>
              <a:rPr lang="ru-RU" sz="1600" dirty="0" smtClean="0"/>
              <a:t>(44 </a:t>
            </a:r>
            <a:r>
              <a:rPr lang="ru-RU" sz="1600" dirty="0"/>
              <a:t>нарушений требований </a:t>
            </a:r>
            <a:r>
              <a:rPr lang="ru-RU" sz="1600" dirty="0" err="1" smtClean="0"/>
              <a:t>ФНиП</a:t>
            </a:r>
            <a:r>
              <a:rPr lang="ru-RU" sz="1600" dirty="0" smtClean="0"/>
              <a:t> и 20 </a:t>
            </a:r>
            <a:r>
              <a:rPr lang="ru-RU" sz="1600" dirty="0"/>
              <a:t>УДЛ), из них выявлено:</a:t>
            </a:r>
          </a:p>
          <a:p>
            <a:r>
              <a:rPr lang="ru-RU" sz="1600" dirty="0" smtClean="0"/>
              <a:t>- в </a:t>
            </a:r>
            <a:r>
              <a:rPr lang="ru-RU" sz="1600" dirty="0"/>
              <a:t>ходе плановых проверок </a:t>
            </a:r>
            <a:r>
              <a:rPr lang="ru-RU" sz="1600" dirty="0" smtClean="0"/>
              <a:t>- </a:t>
            </a:r>
            <a:r>
              <a:rPr lang="ru-RU" sz="1600" b="1" dirty="0" smtClean="0">
                <a:solidFill>
                  <a:srgbClr val="C00000"/>
                </a:solidFill>
              </a:rPr>
              <a:t>53</a:t>
            </a:r>
            <a:r>
              <a:rPr lang="ru-RU" sz="1600" b="1" dirty="0" smtClean="0"/>
              <a:t> </a:t>
            </a:r>
            <a:r>
              <a:rPr lang="ru-RU" sz="1600" dirty="0"/>
              <a:t>нарушений обязательных</a:t>
            </a:r>
            <a:r>
              <a:rPr lang="ru-RU" sz="1600" b="1" dirty="0"/>
              <a:t> </a:t>
            </a:r>
            <a:r>
              <a:rPr lang="ru-RU" sz="1600" dirty="0"/>
              <a:t>требований </a:t>
            </a:r>
            <a:r>
              <a:rPr lang="ru-RU" sz="1600" dirty="0" smtClean="0"/>
              <a:t>РБ;</a:t>
            </a:r>
            <a:endParaRPr lang="ru-RU" sz="1600" dirty="0"/>
          </a:p>
          <a:p>
            <a:r>
              <a:rPr lang="ru-RU" sz="1600" dirty="0"/>
              <a:t>-  в ходе внеплановых проверок - </a:t>
            </a:r>
            <a:r>
              <a:rPr lang="ru-RU" sz="1600" b="1" dirty="0" smtClean="0">
                <a:solidFill>
                  <a:srgbClr val="C00000"/>
                </a:solidFill>
              </a:rPr>
              <a:t>11</a:t>
            </a:r>
            <a:r>
              <a:rPr lang="ru-RU" sz="1600" b="1" dirty="0" smtClean="0"/>
              <a:t> </a:t>
            </a:r>
            <a:r>
              <a:rPr lang="ru-RU" sz="1600" dirty="0"/>
              <a:t>нарушений;</a:t>
            </a:r>
          </a:p>
          <a:p>
            <a:r>
              <a:rPr lang="ru-RU" sz="1600" dirty="0"/>
              <a:t>- в режиме постоянного государственного надзора – </a:t>
            </a:r>
            <a:r>
              <a:rPr lang="ru-RU" sz="1600" b="1" dirty="0" smtClean="0">
                <a:solidFill>
                  <a:srgbClr val="C00000"/>
                </a:solidFill>
              </a:rPr>
              <a:t>0</a:t>
            </a:r>
            <a:endParaRPr lang="ru-RU" sz="1600" b="1" dirty="0">
              <a:solidFill>
                <a:srgbClr val="C00000"/>
              </a:solidFill>
            </a:endParaRPr>
          </a:p>
        </p:txBody>
      </p:sp>
      <p:pic>
        <p:nvPicPr>
          <p:cNvPr id="8" name="Рисунок 10"/>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6044" y="1204437"/>
            <a:ext cx="1667514" cy="154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141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stretch>
            <a:fillRect/>
          </a:stretch>
        </p:blipFill>
        <p:spPr>
          <a:xfrm>
            <a:off x="251520" y="2070729"/>
            <a:ext cx="1857961" cy="1299668"/>
          </a:xfrm>
          <a:prstGeom prst="rect">
            <a:avLst/>
          </a:prstGeom>
          <a:scene3d>
            <a:camera prst="orthographicFront"/>
            <a:lightRig rig="threePt" dir="t"/>
          </a:scene3d>
          <a:sp3d>
            <a:bevelT/>
          </a:sp3d>
        </p:spPr>
      </p:pic>
      <p:graphicFrame>
        <p:nvGraphicFramePr>
          <p:cNvPr id="2" name="Таблица 1"/>
          <p:cNvGraphicFramePr>
            <a:graphicFrameLocks noGrp="1"/>
          </p:cNvGraphicFramePr>
          <p:nvPr>
            <p:extLst>
              <p:ext uri="{D42A27DB-BD31-4B8C-83A1-F6EECF244321}">
                <p14:modId xmlns:p14="http://schemas.microsoft.com/office/powerpoint/2010/main" val="1140195453"/>
              </p:ext>
            </p:extLst>
          </p:nvPr>
        </p:nvGraphicFramePr>
        <p:xfrm>
          <a:off x="196219" y="3650943"/>
          <a:ext cx="8766523" cy="3157121"/>
        </p:xfrm>
        <a:graphic>
          <a:graphicData uri="http://schemas.openxmlformats.org/drawingml/2006/table">
            <a:tbl>
              <a:tblPr>
                <a:tableStyleId>{5C22544A-7EE6-4342-B048-85BDC9FD1C3A}</a:tableStyleId>
              </a:tblPr>
              <a:tblGrid>
                <a:gridCol w="4650070">
                  <a:extLst>
                    <a:ext uri="{9D8B030D-6E8A-4147-A177-3AD203B41FA5}">
                      <a16:colId xmlns:a16="http://schemas.microsoft.com/office/drawing/2014/main" val="20000"/>
                    </a:ext>
                  </a:extLst>
                </a:gridCol>
                <a:gridCol w="950659">
                  <a:extLst>
                    <a:ext uri="{9D8B030D-6E8A-4147-A177-3AD203B41FA5}">
                      <a16:colId xmlns:a16="http://schemas.microsoft.com/office/drawing/2014/main" val="20001"/>
                    </a:ext>
                  </a:extLst>
                </a:gridCol>
                <a:gridCol w="3165794">
                  <a:extLst>
                    <a:ext uri="{9D8B030D-6E8A-4147-A177-3AD203B41FA5}">
                      <a16:colId xmlns:a16="http://schemas.microsoft.com/office/drawing/2014/main" val="20002"/>
                    </a:ext>
                  </a:extLst>
                </a:gridCol>
              </a:tblGrid>
              <a:tr h="311678">
                <a:tc>
                  <a:txBody>
                    <a:bodyPr/>
                    <a:lstStyle/>
                    <a:p>
                      <a:pPr marL="0" algn="ctr" defTabSz="914400" rtl="0" eaLnBrk="1" latinLnBrk="0" hangingPunct="1">
                        <a:lnSpc>
                          <a:spcPct val="100000"/>
                        </a:lnSpc>
                        <a:spcAft>
                          <a:spcPts val="0"/>
                        </a:spcAft>
                        <a:tabLst>
                          <a:tab pos="685800" algn="l"/>
                        </a:tabLst>
                      </a:pPr>
                      <a:r>
                        <a:rPr lang="ru-RU" sz="1100" kern="1200" dirty="0">
                          <a:solidFill>
                            <a:schemeClr val="bg1"/>
                          </a:solidFill>
                          <a:effectLst/>
                          <a:latin typeface="+mn-lt"/>
                          <a:ea typeface="+mn-ea"/>
                          <a:cs typeface="Arial Cyr" panose="020B0604020202020204" pitchFamily="34" charset="0"/>
                        </a:rPr>
                        <a:t>Характер нарушений норм и правил</a:t>
                      </a:r>
                    </a:p>
                  </a:txBody>
                  <a:tcPr marL="68580" marR="68580" marT="0" marB="0" anchor="ctr">
                    <a:solidFill>
                      <a:schemeClr val="tx2">
                        <a:lumMod val="60000"/>
                        <a:lumOff val="40000"/>
                      </a:schemeClr>
                    </a:solidFill>
                  </a:tcPr>
                </a:tc>
                <a:tc>
                  <a:txBody>
                    <a:bodyPr/>
                    <a:lstStyle/>
                    <a:p>
                      <a:pPr marL="0" algn="ctr" defTabSz="914400" rtl="0" eaLnBrk="1" latinLnBrk="0" hangingPunct="1">
                        <a:lnSpc>
                          <a:spcPct val="100000"/>
                        </a:lnSpc>
                        <a:spcAft>
                          <a:spcPts val="0"/>
                        </a:spcAft>
                        <a:tabLst>
                          <a:tab pos="685800" algn="l"/>
                        </a:tabLst>
                      </a:pPr>
                      <a:r>
                        <a:rPr lang="ru-RU" sz="1100" kern="1200" dirty="0">
                          <a:solidFill>
                            <a:schemeClr val="bg1"/>
                          </a:solidFill>
                          <a:effectLst/>
                          <a:latin typeface="+mn-lt"/>
                          <a:ea typeface="+mn-ea"/>
                          <a:cs typeface="Arial Cyr" panose="020B0604020202020204" pitchFamily="34" charset="0"/>
                        </a:rPr>
                        <a:t>% к общему числу нарушений</a:t>
                      </a:r>
                    </a:p>
                  </a:txBody>
                  <a:tcPr marL="68580" marR="68580" marT="0" marB="0" anchor="ctr">
                    <a:solidFill>
                      <a:schemeClr val="tx2">
                        <a:lumMod val="60000"/>
                        <a:lumOff val="40000"/>
                      </a:schemeClr>
                    </a:solidFill>
                  </a:tcPr>
                </a:tc>
                <a:tc>
                  <a:txBody>
                    <a:bodyPr/>
                    <a:lstStyle/>
                    <a:p>
                      <a:pPr marL="0" algn="ctr" defTabSz="914400" rtl="0" eaLnBrk="1" latinLnBrk="0" hangingPunct="1">
                        <a:lnSpc>
                          <a:spcPct val="100000"/>
                        </a:lnSpc>
                        <a:spcAft>
                          <a:spcPts val="0"/>
                        </a:spcAft>
                        <a:tabLst>
                          <a:tab pos="685800" algn="l"/>
                        </a:tabLst>
                      </a:pPr>
                      <a:r>
                        <a:rPr lang="ru-RU" sz="1100" kern="1200" dirty="0">
                          <a:solidFill>
                            <a:schemeClr val="bg1"/>
                          </a:solidFill>
                          <a:effectLst/>
                          <a:latin typeface="+mn-lt"/>
                          <a:ea typeface="+mn-ea"/>
                          <a:cs typeface="Arial Cyr" panose="020B0604020202020204" pitchFamily="34" charset="0"/>
                        </a:rPr>
                        <a:t>Основные причины нарушений</a:t>
                      </a:r>
                    </a:p>
                  </a:txBody>
                  <a:tcPr marL="68580" marR="68580" marT="0" marB="0" anchor="ctr">
                    <a:solidFill>
                      <a:schemeClr val="tx2">
                        <a:lumMod val="60000"/>
                        <a:lumOff val="40000"/>
                      </a:schemeClr>
                    </a:solidFill>
                  </a:tcPr>
                </a:tc>
                <a:extLst>
                  <a:ext uri="{0D108BD9-81ED-4DB2-BD59-A6C34878D82A}">
                    <a16:rowId xmlns:a16="http://schemas.microsoft.com/office/drawing/2014/main" val="10000"/>
                  </a:ext>
                </a:extLst>
              </a:tr>
              <a:tr h="34480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b="1" kern="1200" dirty="0">
                          <a:solidFill>
                            <a:schemeClr val="dk1"/>
                          </a:solidFill>
                          <a:effectLst/>
                          <a:latin typeface="+mn-lt"/>
                          <a:ea typeface="+mn-ea"/>
                          <a:cs typeface="Arial Cyr" panose="020B0604020202020204" pitchFamily="34" charset="0"/>
                        </a:rPr>
                        <a:t>Организационного </a:t>
                      </a:r>
                      <a:r>
                        <a:rPr lang="ru-RU" sz="1100" b="1" kern="1200" dirty="0" smtClean="0">
                          <a:solidFill>
                            <a:schemeClr val="dk1"/>
                          </a:solidFill>
                          <a:effectLst/>
                          <a:latin typeface="+mn-lt"/>
                          <a:ea typeface="+mn-ea"/>
                          <a:cs typeface="Arial Cyr" panose="020B0604020202020204" pitchFamily="34" charset="0"/>
                        </a:rPr>
                        <a:t>характера:</a:t>
                      </a:r>
                    </a:p>
                    <a:p>
                      <a:pPr marL="0" marR="0" indent="0" algn="ctr" defTabSz="914400" rtl="0" eaLnBrk="1" fontAlgn="auto" latinLnBrk="0" hangingPunct="1">
                        <a:lnSpc>
                          <a:spcPct val="115000"/>
                        </a:lnSpc>
                        <a:spcBef>
                          <a:spcPts val="0"/>
                        </a:spcBef>
                        <a:spcAft>
                          <a:spcPts val="0"/>
                        </a:spcAft>
                        <a:buClrTx/>
                        <a:buSzTx/>
                        <a:buFontTx/>
                        <a:buNone/>
                        <a:tabLst/>
                        <a:defRPr/>
                      </a:pPr>
                      <a:r>
                        <a:rPr lang="ru-RU" sz="1100" dirty="0" smtClean="0">
                          <a:effectLst/>
                          <a:latin typeface="+mn-lt"/>
                          <a:cs typeface="Arial Cyr" panose="020B0604020202020204" pitchFamily="34" charset="0"/>
                        </a:rPr>
                        <a:t>Нарушения, связанные с общей документацией по обеспечению ФЗ</a:t>
                      </a:r>
                      <a:endParaRPr lang="ru-RU" sz="1100" b="1" kern="1200" dirty="0">
                        <a:solidFill>
                          <a:schemeClr val="dk1"/>
                        </a:solidFill>
                        <a:effectLst/>
                        <a:latin typeface="+mn-lt"/>
                        <a:ea typeface="+mn-ea"/>
                        <a:cs typeface="Arial Cyr" panose="020B0604020202020204" pitchFamily="34" charset="0"/>
                      </a:endParaRPr>
                    </a:p>
                  </a:txBody>
                  <a:tcPr marL="68580" marR="68580" marT="0" marB="0" anchor="ctr"/>
                </a:tc>
                <a:tc>
                  <a:txBody>
                    <a:bodyPr/>
                    <a:lstStyle/>
                    <a:p>
                      <a:pPr marL="0" algn="ctr" defTabSz="914400" rtl="0" eaLnBrk="1" latinLnBrk="0" hangingPunct="1">
                        <a:lnSpc>
                          <a:spcPct val="115000"/>
                        </a:lnSpc>
                        <a:spcAft>
                          <a:spcPts val="0"/>
                        </a:spcAft>
                      </a:pPr>
                      <a:r>
                        <a:rPr lang="ru-RU" sz="1100" b="1" kern="1200" dirty="0" smtClean="0">
                          <a:solidFill>
                            <a:schemeClr val="dk1"/>
                          </a:solidFill>
                          <a:effectLst/>
                          <a:latin typeface="+mn-lt"/>
                          <a:ea typeface="+mn-ea"/>
                          <a:cs typeface="+mn-cs"/>
                        </a:rPr>
                        <a:t>1/20</a:t>
                      </a:r>
                      <a:endParaRPr lang="ru-RU" sz="1100" b="1" kern="1200" dirty="0">
                        <a:solidFill>
                          <a:schemeClr val="dk1"/>
                        </a:solidFill>
                        <a:effectLst/>
                        <a:latin typeface="+mn-lt"/>
                        <a:ea typeface="+mn-ea"/>
                        <a:cs typeface="Arial Cyr" panose="020B0604020202020204"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dirty="0" smtClean="0">
                          <a:effectLst/>
                          <a:latin typeface="+mn-lt"/>
                          <a:cs typeface="Arial Cyr" panose="020B0604020202020204" pitchFamily="34" charset="0"/>
                        </a:rPr>
                        <a:t>Недостаточный контроль со стороны администрации за выполнением </a:t>
                      </a:r>
                      <a:r>
                        <a:rPr lang="ru-RU" sz="1100" dirty="0" err="1" smtClean="0">
                          <a:effectLst/>
                          <a:latin typeface="+mn-lt"/>
                          <a:cs typeface="Arial Cyr" panose="020B0604020202020204" pitchFamily="34" charset="0"/>
                        </a:rPr>
                        <a:t>ФНиП</a:t>
                      </a:r>
                      <a:r>
                        <a:rPr lang="ru-RU" sz="1100" dirty="0" smtClean="0">
                          <a:effectLst/>
                          <a:latin typeface="+mn-lt"/>
                          <a:cs typeface="Arial Cyr" panose="020B0604020202020204" pitchFamily="34" charset="0"/>
                        </a:rPr>
                        <a:t> в ОИАЭ</a:t>
                      </a:r>
                      <a:endParaRPr lang="ru-RU" sz="1100" b="1" kern="1200" dirty="0">
                        <a:solidFill>
                          <a:schemeClr val="dk1"/>
                        </a:solidFill>
                        <a:effectLst/>
                        <a:latin typeface="+mn-lt"/>
                        <a:ea typeface="+mn-ea"/>
                        <a:cs typeface="Arial Cyr" panose="020B0604020202020204" pitchFamily="34" charset="0"/>
                      </a:endParaRPr>
                    </a:p>
                  </a:txBody>
                  <a:tcPr marL="68580" marR="68580" marT="0" marB="0" anchor="ctr"/>
                </a:tc>
                <a:extLst>
                  <a:ext uri="{0D108BD9-81ED-4DB2-BD59-A6C34878D82A}">
                    <a16:rowId xmlns:a16="http://schemas.microsoft.com/office/drawing/2014/main" val="10001"/>
                  </a:ext>
                </a:extLst>
              </a:tr>
              <a:tr h="289837">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b="1" kern="1200" dirty="0" smtClean="0">
                          <a:solidFill>
                            <a:schemeClr val="dk1"/>
                          </a:solidFill>
                          <a:effectLst/>
                          <a:latin typeface="+mn-lt"/>
                          <a:ea typeface="+mn-ea"/>
                          <a:cs typeface="Arial Cyr" panose="020B0604020202020204" pitchFamily="34" charset="0"/>
                        </a:rPr>
                        <a:t>Правового характера:</a:t>
                      </a:r>
                    </a:p>
                    <a:p>
                      <a:pPr marL="0" marR="0" indent="0" algn="ctr" defTabSz="914400" rtl="0" eaLnBrk="1" fontAlgn="auto" latinLnBrk="0" hangingPunct="1">
                        <a:lnSpc>
                          <a:spcPct val="115000"/>
                        </a:lnSpc>
                        <a:spcBef>
                          <a:spcPts val="0"/>
                        </a:spcBef>
                        <a:spcAft>
                          <a:spcPts val="0"/>
                        </a:spcAft>
                        <a:buClrTx/>
                        <a:buSzTx/>
                        <a:buFontTx/>
                        <a:buNone/>
                        <a:tabLst/>
                        <a:defRPr/>
                      </a:pPr>
                      <a:r>
                        <a:rPr lang="ru-RU" sz="1100" kern="1200" dirty="0" smtClean="0">
                          <a:solidFill>
                            <a:schemeClr val="dk1"/>
                          </a:solidFill>
                          <a:effectLst/>
                          <a:latin typeface="+mn-lt"/>
                          <a:ea typeface="+mn-ea"/>
                          <a:cs typeface="Arial Cyr" panose="020B0604020202020204" pitchFamily="34" charset="0"/>
                        </a:rPr>
                        <a:t>обеспечением контроля сроков действия разрешительных документов (лицензий, разрешений, санитарно-эпидемиологических заключений и пр.) органов государственного регулирования безопасности в ОИАЭ, а также их своевременного переоформления</a:t>
                      </a:r>
                    </a:p>
                  </a:txBody>
                  <a:tcPr marL="68580" marR="68580" marT="0" marB="0" anchor="ctr"/>
                </a:tc>
                <a:tc>
                  <a:txBody>
                    <a:bodyPr/>
                    <a:lstStyle/>
                    <a:p>
                      <a:pPr marL="0" algn="ctr" defTabSz="914400" rtl="0" eaLnBrk="1" latinLnBrk="0" hangingPunct="1">
                        <a:lnSpc>
                          <a:spcPct val="115000"/>
                        </a:lnSpc>
                        <a:spcAft>
                          <a:spcPts val="0"/>
                        </a:spcAft>
                      </a:pPr>
                      <a:r>
                        <a:rPr lang="ru-RU" sz="1100" b="1" kern="1200" dirty="0" smtClean="0">
                          <a:solidFill>
                            <a:schemeClr val="dk1"/>
                          </a:solidFill>
                          <a:effectLst/>
                          <a:latin typeface="+mn-lt"/>
                          <a:ea typeface="+mn-ea"/>
                          <a:cs typeface="+mn-cs"/>
                        </a:rPr>
                        <a:t>1/20</a:t>
                      </a:r>
                      <a:endParaRPr lang="ru-RU" sz="1100" b="1" kern="1200" dirty="0">
                        <a:solidFill>
                          <a:schemeClr val="dk1"/>
                        </a:solidFill>
                        <a:effectLst/>
                        <a:latin typeface="+mn-lt"/>
                        <a:ea typeface="+mn-ea"/>
                        <a:cs typeface="Arial Cyr" panose="020B0604020202020204"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ru-RU" sz="1100" kern="1200" dirty="0">
                        <a:solidFill>
                          <a:schemeClr val="dk1"/>
                        </a:solidFill>
                        <a:effectLst/>
                        <a:latin typeface="+mn-lt"/>
                        <a:ea typeface="+mn-ea"/>
                        <a:cs typeface="Arial Cyr" panose="020B0604020202020204" pitchFamily="34" charset="0"/>
                      </a:endParaRPr>
                    </a:p>
                  </a:txBody>
                  <a:tcPr marL="68580" marR="68580" marT="0" marB="0" anchor="ctr"/>
                </a:tc>
                <a:extLst>
                  <a:ext uri="{0D108BD9-81ED-4DB2-BD59-A6C34878D82A}">
                    <a16:rowId xmlns:a16="http://schemas.microsoft.com/office/drawing/2014/main" val="10002"/>
                  </a:ext>
                </a:extLst>
              </a:tr>
              <a:tr h="662788">
                <a:tc>
                  <a:txBody>
                    <a:bodyPr/>
                    <a:lstStyle/>
                    <a:p>
                      <a:pPr marL="0" marR="0" indent="0" algn="ctr" defTabSz="914400" rtl="0" eaLnBrk="1" fontAlgn="auto" latinLnBrk="0" hangingPunct="1">
                        <a:lnSpc>
                          <a:spcPct val="115000"/>
                        </a:lnSpc>
                        <a:spcBef>
                          <a:spcPts val="0"/>
                        </a:spcBef>
                        <a:spcAft>
                          <a:spcPts val="0"/>
                        </a:spcAft>
                        <a:buClrTx/>
                        <a:buSzTx/>
                        <a:buFontTx/>
                        <a:buNone/>
                        <a:tabLst>
                          <a:tab pos="685800" algn="l"/>
                        </a:tabLst>
                        <a:defRPr/>
                      </a:pPr>
                      <a:r>
                        <a:rPr lang="ru-RU" sz="1100" b="1" kern="1200" dirty="0">
                          <a:solidFill>
                            <a:schemeClr val="dk1"/>
                          </a:solidFill>
                          <a:effectLst/>
                          <a:latin typeface="+mn-lt"/>
                          <a:ea typeface="+mn-ea"/>
                          <a:cs typeface="Arial Cyr" panose="020B0604020202020204" pitchFamily="34" charset="0"/>
                        </a:rPr>
                        <a:t>Квалификационного и обучающего </a:t>
                      </a:r>
                      <a:r>
                        <a:rPr lang="ru-RU" sz="1100" b="1" kern="1200" dirty="0" smtClean="0">
                          <a:solidFill>
                            <a:schemeClr val="dk1"/>
                          </a:solidFill>
                          <a:effectLst/>
                          <a:latin typeface="+mn-lt"/>
                          <a:ea typeface="+mn-ea"/>
                          <a:cs typeface="Arial Cyr" panose="020B0604020202020204" pitchFamily="34" charset="0"/>
                        </a:rPr>
                        <a:t>характера:</a:t>
                      </a:r>
                    </a:p>
                    <a:p>
                      <a:pPr marL="0" marR="0" indent="0" algn="ctr" defTabSz="914400" rtl="0" eaLnBrk="1" fontAlgn="auto" latinLnBrk="0" hangingPunct="1">
                        <a:lnSpc>
                          <a:spcPct val="115000"/>
                        </a:lnSpc>
                        <a:spcBef>
                          <a:spcPts val="0"/>
                        </a:spcBef>
                        <a:spcAft>
                          <a:spcPts val="0"/>
                        </a:spcAft>
                        <a:buClrTx/>
                        <a:buSzTx/>
                        <a:buFontTx/>
                        <a:buNone/>
                        <a:tabLst>
                          <a:tab pos="685800" algn="l"/>
                        </a:tabLst>
                        <a:defRPr/>
                      </a:pPr>
                      <a:r>
                        <a:rPr lang="ru-RU" sz="1100" dirty="0" smtClean="0">
                          <a:effectLst/>
                          <a:latin typeface="+mn-lt"/>
                          <a:cs typeface="Arial Cyr" panose="020B0604020202020204" pitchFamily="34" charset="0"/>
                        </a:rPr>
                        <a:t>Планирование и осуществление повышения квалификации работников (персонала) по РБ, РК, учету и контролю РВ и РАО, ФЗ РИ</a:t>
                      </a:r>
                      <a:endParaRPr lang="ru-RU" sz="1100" dirty="0" smtClean="0">
                        <a:effectLst/>
                        <a:latin typeface="+mn-lt"/>
                        <a:ea typeface="Times New Roman" panose="02020603050405020304" pitchFamily="18" charset="0"/>
                        <a:cs typeface="Arial Cyr" panose="020B0604020202020204" pitchFamily="34" charset="0"/>
                      </a:endParaRPr>
                    </a:p>
                    <a:p>
                      <a:pPr marL="0" algn="ctr" defTabSz="914400" rtl="0" eaLnBrk="1" latinLnBrk="0" hangingPunct="1">
                        <a:lnSpc>
                          <a:spcPct val="115000"/>
                        </a:lnSpc>
                        <a:spcAft>
                          <a:spcPts val="0"/>
                        </a:spcAft>
                        <a:tabLst>
                          <a:tab pos="685800" algn="l"/>
                        </a:tabLst>
                      </a:pPr>
                      <a:endParaRPr lang="ru-RU" sz="1100" b="1" kern="1200" dirty="0">
                        <a:solidFill>
                          <a:schemeClr val="dk1"/>
                        </a:solidFill>
                        <a:effectLst/>
                        <a:latin typeface="+mn-lt"/>
                        <a:ea typeface="+mn-ea"/>
                        <a:cs typeface="Arial Cyr" panose="020B0604020202020204" pitchFamily="34" charset="0"/>
                      </a:endParaRPr>
                    </a:p>
                  </a:txBody>
                  <a:tcPr marL="68580" marR="68580" marT="0" marB="0" anchor="ctr">
                    <a:solidFill>
                      <a:schemeClr val="accent1">
                        <a:lumMod val="20000"/>
                        <a:lumOff val="80000"/>
                      </a:schemeClr>
                    </a:solidFill>
                  </a:tcPr>
                </a:tc>
                <a:tc>
                  <a:txBody>
                    <a:bodyPr/>
                    <a:lstStyle/>
                    <a:p>
                      <a:pPr marL="0" algn="ctr" defTabSz="914400" rtl="0" eaLnBrk="1" latinLnBrk="0" hangingPunct="1">
                        <a:lnSpc>
                          <a:spcPct val="115000"/>
                        </a:lnSpc>
                        <a:spcAft>
                          <a:spcPts val="0"/>
                        </a:spcAft>
                        <a:tabLst>
                          <a:tab pos="685800" algn="l"/>
                        </a:tabLst>
                      </a:pPr>
                      <a:r>
                        <a:rPr lang="ru-RU" sz="1100" b="1" kern="1200" dirty="0" smtClean="0">
                          <a:solidFill>
                            <a:schemeClr val="dk1"/>
                          </a:solidFill>
                          <a:effectLst/>
                          <a:latin typeface="+mn-lt"/>
                          <a:ea typeface="+mn-ea"/>
                          <a:cs typeface="+mn-cs"/>
                        </a:rPr>
                        <a:t>3/60</a:t>
                      </a:r>
                      <a:endParaRPr lang="ru-RU" sz="1100" b="1" kern="1200" dirty="0">
                        <a:solidFill>
                          <a:schemeClr val="dk1"/>
                        </a:solidFill>
                        <a:effectLst/>
                        <a:latin typeface="+mn-lt"/>
                        <a:ea typeface="+mn-ea"/>
                        <a:cs typeface="Arial Cyr" panose="020B0604020202020204" pitchFamily="34" charset="0"/>
                      </a:endParaRPr>
                    </a:p>
                  </a:txBody>
                  <a:tcPr marL="68580" marR="68580" marT="0" marB="0" anchor="ctr">
                    <a:solidFill>
                      <a:schemeClr val="accent1">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dirty="0">
                          <a:effectLst/>
                          <a:latin typeface="+mn-lt"/>
                          <a:cs typeface="Arial Cyr" panose="020B0604020202020204" pitchFamily="34" charset="0"/>
                        </a:rPr>
                        <a:t> </a:t>
                      </a:r>
                      <a:r>
                        <a:rPr lang="ru-RU" sz="1100" dirty="0" smtClean="0">
                          <a:effectLst/>
                          <a:latin typeface="+mn-lt"/>
                          <a:cs typeface="Arial Cyr" panose="020B0604020202020204" pitchFamily="34" charset="0"/>
                        </a:rPr>
                        <a:t>Слабый административный контроль за выполнением ответственными лицами своих обязанностей</a:t>
                      </a:r>
                      <a:endParaRPr lang="ru-RU" sz="1100" dirty="0">
                        <a:effectLst/>
                        <a:latin typeface="+mn-lt"/>
                        <a:ea typeface="Times New Roman" panose="02020603050405020304" pitchFamily="18" charset="0"/>
                        <a:cs typeface="Arial Cyr"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3"/>
                  </a:ext>
                </a:extLst>
              </a:tr>
              <a:tr h="260239">
                <a:tc>
                  <a:txBody>
                    <a:bodyPr/>
                    <a:lstStyle/>
                    <a:p>
                      <a:pPr marL="0" marR="0" indent="0" algn="ctr" defTabSz="914400" rtl="0" eaLnBrk="1" fontAlgn="auto" latinLnBrk="0" hangingPunct="1">
                        <a:lnSpc>
                          <a:spcPct val="115000"/>
                        </a:lnSpc>
                        <a:spcBef>
                          <a:spcPts val="0"/>
                        </a:spcBef>
                        <a:spcAft>
                          <a:spcPts val="0"/>
                        </a:spcAft>
                        <a:buClrTx/>
                        <a:buSzTx/>
                        <a:buFontTx/>
                        <a:buNone/>
                        <a:tabLst>
                          <a:tab pos="685800" algn="l"/>
                        </a:tabLst>
                        <a:defRPr/>
                      </a:pPr>
                      <a:r>
                        <a:rPr lang="ru-RU" sz="1100" b="1" kern="1200" dirty="0" smtClean="0">
                          <a:solidFill>
                            <a:schemeClr val="dk1"/>
                          </a:solidFill>
                          <a:effectLst/>
                          <a:latin typeface="+mn-lt"/>
                          <a:ea typeface="+mn-ea"/>
                          <a:cs typeface="Arial Cyr" panose="020B0604020202020204" pitchFamily="34" charset="0"/>
                        </a:rPr>
                        <a:t>Инженерно-технического характера:</a:t>
                      </a:r>
                    </a:p>
                  </a:txBody>
                  <a:tcPr marL="68580" marR="68580" marT="0" marB="0" anchor="ctr">
                    <a:solidFill>
                      <a:schemeClr val="accent1">
                        <a:lumMod val="20000"/>
                        <a:lumOff val="80000"/>
                      </a:schemeClr>
                    </a:solidFill>
                  </a:tcPr>
                </a:tc>
                <a:tc>
                  <a:txBody>
                    <a:bodyPr/>
                    <a:lstStyle/>
                    <a:p>
                      <a:pPr marL="0" algn="ctr" defTabSz="914400" rtl="0" eaLnBrk="1" latinLnBrk="0" hangingPunct="1">
                        <a:lnSpc>
                          <a:spcPct val="115000"/>
                        </a:lnSpc>
                        <a:spcAft>
                          <a:spcPts val="0"/>
                        </a:spcAft>
                        <a:tabLst>
                          <a:tab pos="685800" algn="l"/>
                        </a:tabLst>
                      </a:pPr>
                      <a:r>
                        <a:rPr lang="ru-RU" sz="1100" b="1" kern="1200" dirty="0" smtClean="0">
                          <a:solidFill>
                            <a:schemeClr val="dk1"/>
                          </a:solidFill>
                          <a:effectLst/>
                          <a:latin typeface="+mn-lt"/>
                          <a:ea typeface="+mn-ea"/>
                          <a:cs typeface="Arial Cyr" panose="020B0604020202020204" pitchFamily="34" charset="0"/>
                        </a:rPr>
                        <a:t>0</a:t>
                      </a:r>
                      <a:endParaRPr lang="ru-RU" sz="1100" b="1" kern="1200" dirty="0">
                        <a:solidFill>
                          <a:schemeClr val="dk1"/>
                        </a:solidFill>
                        <a:effectLst/>
                        <a:latin typeface="+mn-lt"/>
                        <a:ea typeface="+mn-ea"/>
                        <a:cs typeface="Arial Cyr" panose="020B0604020202020204" pitchFamily="34" charset="0"/>
                      </a:endParaRPr>
                    </a:p>
                  </a:txBody>
                  <a:tcPr marL="68580" marR="68580" marT="0" marB="0" anchor="ctr">
                    <a:solidFill>
                      <a:schemeClr val="accent1">
                        <a:lumMod val="20000"/>
                        <a:lumOff val="80000"/>
                      </a:schemeClr>
                    </a:solidFill>
                  </a:tcPr>
                </a:tc>
                <a:tc>
                  <a:txBody>
                    <a:bodyPr/>
                    <a:lstStyle/>
                    <a:p>
                      <a:pPr algn="just">
                        <a:lnSpc>
                          <a:spcPct val="115000"/>
                        </a:lnSpc>
                        <a:spcAft>
                          <a:spcPts val="0"/>
                        </a:spcAft>
                        <a:tabLst>
                          <a:tab pos="685800" algn="l"/>
                        </a:tabLst>
                      </a:pPr>
                      <a:r>
                        <a:rPr lang="ru-RU" sz="1100" dirty="0">
                          <a:effectLst/>
                          <a:latin typeface="+mn-lt"/>
                          <a:cs typeface="Arial Cyr" panose="020B0604020202020204" pitchFamily="34" charset="0"/>
                        </a:rPr>
                        <a:t> </a:t>
                      </a:r>
                      <a:endParaRPr lang="ru-RU" sz="1100" kern="1200" dirty="0">
                        <a:solidFill>
                          <a:schemeClr val="dk1"/>
                        </a:solidFill>
                        <a:effectLst/>
                        <a:latin typeface="+mn-lt"/>
                        <a:ea typeface="+mn-ea"/>
                        <a:cs typeface="Arial Cyr"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4"/>
                  </a:ext>
                </a:extLst>
              </a:tr>
              <a:tr h="307225">
                <a:tc>
                  <a:txBody>
                    <a:bodyPr/>
                    <a:lstStyle/>
                    <a:p>
                      <a:pPr algn="r">
                        <a:lnSpc>
                          <a:spcPct val="115000"/>
                        </a:lnSpc>
                        <a:spcAft>
                          <a:spcPts val="0"/>
                        </a:spcAft>
                      </a:pPr>
                      <a:r>
                        <a:rPr lang="ru-RU" sz="1100" b="1" dirty="0">
                          <a:effectLst/>
                          <a:latin typeface="+mn-lt"/>
                          <a:cs typeface="Arial Cyr" panose="020B0604020202020204" pitchFamily="34" charset="0"/>
                        </a:rPr>
                        <a:t>Всего:</a:t>
                      </a:r>
                      <a:endParaRPr lang="ru-RU" sz="1100" b="1" dirty="0">
                        <a:effectLst/>
                        <a:latin typeface="+mn-lt"/>
                        <a:ea typeface="Times New Roman" panose="02020603050405020304" pitchFamily="18" charset="0"/>
                        <a:cs typeface="Arial Cyr"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ru-RU" sz="1100" b="1" kern="1200" dirty="0" smtClean="0">
                          <a:solidFill>
                            <a:schemeClr val="dk1"/>
                          </a:solidFill>
                          <a:effectLst/>
                          <a:latin typeface="+mn-lt"/>
                          <a:ea typeface="+mn-ea"/>
                          <a:cs typeface="+mn-cs"/>
                        </a:rPr>
                        <a:t>5/100</a:t>
                      </a:r>
                      <a:endParaRPr lang="ru-RU" sz="1100" b="1" dirty="0">
                        <a:effectLst/>
                        <a:latin typeface="Arial Cyr" panose="020B0604020202020204" pitchFamily="34" charset="0"/>
                        <a:ea typeface="Times New Roman" panose="02020603050405020304" pitchFamily="18" charset="0"/>
                        <a:cs typeface="Arial Cyr" panose="020B0604020202020204" pitchFamily="34" charset="0"/>
                      </a:endParaRPr>
                    </a:p>
                  </a:txBody>
                  <a:tcPr marL="68580" marR="68580" marT="0" marB="0" anchor="ctr">
                    <a:solidFill>
                      <a:schemeClr val="accent1">
                        <a:lumMod val="40000"/>
                        <a:lumOff val="60000"/>
                      </a:schemeClr>
                    </a:solidFill>
                  </a:tcPr>
                </a:tc>
                <a:tc>
                  <a:txBody>
                    <a:bodyPr/>
                    <a:lstStyle/>
                    <a:p>
                      <a:endParaRPr lang="ru-RU" sz="1100" dirty="0"/>
                    </a:p>
                  </a:txBody>
                  <a:tcPr marL="68580" marR="68580" marT="0" marB="0" anchor="ctr">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
        <p:nvSpPr>
          <p:cNvPr id="3" name="Прямоугольник 2"/>
          <p:cNvSpPr/>
          <p:nvPr/>
        </p:nvSpPr>
        <p:spPr>
          <a:xfrm>
            <a:off x="195407" y="1413179"/>
            <a:ext cx="8766524"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1600" dirty="0" smtClean="0"/>
              <a:t>Вопросы физической защиты проверены в </a:t>
            </a:r>
            <a:r>
              <a:rPr lang="ru-RU" sz="1600" dirty="0">
                <a:solidFill>
                  <a:srgbClr val="C00000"/>
                </a:solidFill>
                <a:effectLst>
                  <a:outerShdw blurRad="38100" dist="38100" dir="2700000" algn="tl">
                    <a:srgbClr val="000000">
                      <a:alpha val="43137"/>
                    </a:srgbClr>
                  </a:outerShdw>
                </a:effectLst>
              </a:rPr>
              <a:t>66 поднадзорных организациях </a:t>
            </a:r>
            <a:endParaRPr lang="ru-RU" sz="1600" dirty="0" smtClean="0">
              <a:solidFill>
                <a:srgbClr val="C00000"/>
              </a:solidFill>
              <a:effectLst>
                <a:outerShdw blurRad="38100" dist="38100" dir="2700000" algn="tl">
                  <a:srgbClr val="000000">
                    <a:alpha val="43137"/>
                  </a:srgbClr>
                </a:outerShdw>
              </a:effectLst>
            </a:endParaRPr>
          </a:p>
          <a:p>
            <a:pPr algn="ctr"/>
            <a:r>
              <a:rPr lang="ru-RU" sz="1600" dirty="0" smtClean="0"/>
              <a:t>при </a:t>
            </a:r>
            <a:r>
              <a:rPr lang="ru-RU" sz="1600" dirty="0"/>
              <a:t>проведении </a:t>
            </a:r>
            <a:r>
              <a:rPr lang="ru-RU" sz="1600" dirty="0">
                <a:solidFill>
                  <a:srgbClr val="C00000"/>
                </a:solidFill>
                <a:effectLst>
                  <a:outerShdw blurRad="38100" dist="38100" dir="2700000" algn="tl">
                    <a:srgbClr val="000000">
                      <a:alpha val="43137"/>
                    </a:srgbClr>
                  </a:outerShdw>
                </a:effectLst>
              </a:rPr>
              <a:t>61 плановых, внеплановых инспекций </a:t>
            </a:r>
            <a:endParaRPr lang="ru-RU" sz="1600" b="1" dirty="0">
              <a:solidFill>
                <a:srgbClr val="C00000"/>
              </a:solidFill>
              <a:effectLst>
                <a:outerShdw blurRad="38100" dist="38100" dir="2700000" algn="tl">
                  <a:srgbClr val="000000">
                    <a:alpha val="43137"/>
                  </a:srgbClr>
                </a:outerShdw>
              </a:effectLst>
              <a:cs typeface="Arial Cyr" panose="020B0604020202020204" pitchFamily="34" charset="0"/>
            </a:endParaRPr>
          </a:p>
        </p:txBody>
      </p:sp>
      <p:sp>
        <p:nvSpPr>
          <p:cNvPr id="5" name="Прямоугольник 4"/>
          <p:cNvSpPr/>
          <p:nvPr/>
        </p:nvSpPr>
        <p:spPr>
          <a:xfrm>
            <a:off x="2290417" y="2120398"/>
            <a:ext cx="6671514" cy="1384995"/>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indent="450215" algn="just">
              <a:spcAft>
                <a:spcPts val="0"/>
              </a:spcAft>
            </a:pPr>
            <a:r>
              <a:rPr lang="ru-RU" sz="1400" dirty="0">
                <a:ea typeface="Times New Roman" panose="02020603050405020304" pitchFamily="18" charset="0"/>
                <a:cs typeface="Arial Cyr" panose="020B0604020202020204" pitchFamily="34" charset="0"/>
              </a:rPr>
              <a:t>В ходе проверок выявлено </a:t>
            </a:r>
            <a:r>
              <a:rPr lang="ru-RU" sz="1400" dirty="0" smtClean="0">
                <a:solidFill>
                  <a:srgbClr val="C00000"/>
                </a:solidFill>
                <a:effectLst>
                  <a:outerShdw blurRad="38100" dist="38100" dir="2700000" algn="tl">
                    <a:srgbClr val="000000">
                      <a:alpha val="43137"/>
                    </a:srgbClr>
                  </a:outerShdw>
                </a:effectLst>
                <a:ea typeface="Times New Roman" panose="02020603050405020304" pitchFamily="18" charset="0"/>
                <a:cs typeface="Arial Cyr" panose="020B0604020202020204" pitchFamily="34" charset="0"/>
              </a:rPr>
              <a:t>05 правонарушений</a:t>
            </a:r>
            <a:r>
              <a:rPr lang="ru-RU" sz="1400" dirty="0" smtClean="0">
                <a:ea typeface="Times New Roman" panose="02020603050405020304" pitchFamily="18" charset="0"/>
                <a:cs typeface="Arial Cyr" panose="020B0604020202020204" pitchFamily="34" charset="0"/>
              </a:rPr>
              <a:t>, связанных </a:t>
            </a:r>
            <a:r>
              <a:rPr lang="ru-RU" sz="1400" dirty="0">
                <a:ea typeface="Times New Roman" panose="02020603050405020304" pitchFamily="18" charset="0"/>
                <a:cs typeface="Arial Cyr" panose="020B0604020202020204" pitchFamily="34" charset="0"/>
              </a:rPr>
              <a:t>с обеспечением ФЗ РИ, ПХ, РВ, в том числе:</a:t>
            </a:r>
          </a:p>
          <a:p>
            <a:pPr indent="450215" algn="just">
              <a:spcAft>
                <a:spcPts val="0"/>
              </a:spcAft>
            </a:pPr>
            <a:r>
              <a:rPr lang="ru-RU" sz="1400" dirty="0">
                <a:ea typeface="Times New Roman" panose="02020603050405020304" pitchFamily="18" charset="0"/>
                <a:cs typeface="Arial Cyr" panose="020B0604020202020204" pitchFamily="34" charset="0"/>
              </a:rPr>
              <a:t>- при проведении плановых проверок </a:t>
            </a:r>
            <a:r>
              <a:rPr lang="ru-RU" sz="1400" b="1" dirty="0">
                <a:solidFill>
                  <a:srgbClr val="C00000"/>
                </a:solidFill>
                <a:ea typeface="Times New Roman" panose="02020603050405020304" pitchFamily="18" charset="0"/>
                <a:cs typeface="Arial Cyr" panose="020B0604020202020204" pitchFamily="34" charset="0"/>
              </a:rPr>
              <a:t>- </a:t>
            </a:r>
            <a:r>
              <a:rPr lang="ru-RU" sz="1400" b="1" dirty="0" smtClean="0">
                <a:solidFill>
                  <a:srgbClr val="C00000"/>
                </a:solidFill>
                <a:ea typeface="Times New Roman" panose="02020603050405020304" pitchFamily="18" charset="0"/>
                <a:cs typeface="Arial Cyr" panose="020B0604020202020204" pitchFamily="34" charset="0"/>
              </a:rPr>
              <a:t>05 </a:t>
            </a:r>
            <a:r>
              <a:rPr lang="ru-RU" sz="1400" b="1" dirty="0">
                <a:solidFill>
                  <a:srgbClr val="C00000"/>
                </a:solidFill>
                <a:ea typeface="Times New Roman" panose="02020603050405020304" pitchFamily="18" charset="0"/>
                <a:cs typeface="Arial Cyr" panose="020B0604020202020204" pitchFamily="34" charset="0"/>
              </a:rPr>
              <a:t>нарушений</a:t>
            </a:r>
            <a:r>
              <a:rPr lang="ru-RU" sz="1400" dirty="0">
                <a:ea typeface="Times New Roman" panose="02020603050405020304" pitchFamily="18" charset="0"/>
                <a:cs typeface="Arial Cyr" panose="020B0604020202020204" pitchFamily="34" charset="0"/>
              </a:rPr>
              <a:t>;</a:t>
            </a:r>
          </a:p>
          <a:p>
            <a:pPr indent="450215" algn="just">
              <a:spcAft>
                <a:spcPts val="0"/>
              </a:spcAft>
            </a:pPr>
            <a:r>
              <a:rPr lang="ru-RU" sz="1400" dirty="0" smtClean="0">
                <a:ea typeface="Times New Roman" panose="02020603050405020304" pitchFamily="18" charset="0"/>
                <a:cs typeface="Arial Cyr" panose="020B0604020202020204" pitchFamily="34" charset="0"/>
              </a:rPr>
              <a:t>- при </a:t>
            </a:r>
            <a:r>
              <a:rPr lang="ru-RU" sz="1400" dirty="0">
                <a:ea typeface="Times New Roman" panose="02020603050405020304" pitchFamily="18" charset="0"/>
                <a:cs typeface="Arial Cyr" panose="020B0604020202020204" pitchFamily="34" charset="0"/>
              </a:rPr>
              <a:t>проведении внеплановых проверок </a:t>
            </a:r>
            <a:r>
              <a:rPr lang="ru-RU" sz="1400" dirty="0" smtClean="0">
                <a:ea typeface="Times New Roman" panose="02020603050405020304" pitchFamily="18" charset="0"/>
                <a:cs typeface="Arial Cyr" panose="020B0604020202020204" pitchFamily="34" charset="0"/>
              </a:rPr>
              <a:t>-0 нарушение.</a:t>
            </a:r>
            <a:endParaRPr lang="ru-RU" sz="1400" dirty="0">
              <a:ea typeface="Times New Roman" panose="02020603050405020304" pitchFamily="18" charset="0"/>
              <a:cs typeface="Arial Cyr" panose="020B0604020202020204" pitchFamily="34" charset="0"/>
            </a:endParaRPr>
          </a:p>
          <a:p>
            <a:pPr indent="457200" algn="ctr">
              <a:spcAft>
                <a:spcPts val="0"/>
              </a:spcAft>
            </a:pPr>
            <a:r>
              <a:rPr lang="ru-RU" sz="1400" b="1" dirty="0">
                <a:ea typeface="Times New Roman" panose="02020603050405020304" pitchFamily="18" charset="0"/>
                <a:cs typeface="Arial Cyr" panose="020B0604020202020204" pitchFamily="34" charset="0"/>
              </a:rPr>
              <a:t>По результатам проведенных инспекций </a:t>
            </a:r>
            <a:r>
              <a:rPr lang="ru-RU" sz="1400" b="1" dirty="0" smtClean="0">
                <a:ea typeface="Times New Roman" panose="02020603050405020304" pitchFamily="18" charset="0"/>
                <a:cs typeface="Arial Cyr" panose="020B0604020202020204" pitchFamily="34" charset="0"/>
              </a:rPr>
              <a:t>выданы </a:t>
            </a:r>
            <a:r>
              <a:rPr lang="ru-RU" sz="1400" b="1" dirty="0" smtClean="0">
                <a:solidFill>
                  <a:srgbClr val="C00000"/>
                </a:solidFill>
                <a:effectLst>
                  <a:outerShdw blurRad="38100" dist="38100" dir="2700000" algn="tl">
                    <a:srgbClr val="000000">
                      <a:alpha val="43137"/>
                    </a:srgbClr>
                  </a:outerShdw>
                </a:effectLst>
                <a:ea typeface="Times New Roman" panose="02020603050405020304" pitchFamily="18" charset="0"/>
                <a:cs typeface="Arial Cyr" panose="020B0604020202020204" pitchFamily="34" charset="0"/>
              </a:rPr>
              <a:t>04 Предписания </a:t>
            </a:r>
          </a:p>
          <a:p>
            <a:pPr indent="457200" algn="ctr">
              <a:spcAft>
                <a:spcPts val="0"/>
              </a:spcAft>
            </a:pPr>
            <a:r>
              <a:rPr lang="ru-RU" sz="1400" b="1" dirty="0" smtClean="0">
                <a:ea typeface="Times New Roman" panose="02020603050405020304" pitchFamily="18" charset="0"/>
                <a:cs typeface="Arial Cyr" panose="020B0604020202020204" pitchFamily="34" charset="0"/>
              </a:rPr>
              <a:t>по </a:t>
            </a:r>
            <a:r>
              <a:rPr lang="ru-RU" sz="1400" b="1" dirty="0">
                <a:solidFill>
                  <a:srgbClr val="C00000"/>
                </a:solidFill>
                <a:effectLst>
                  <a:outerShdw blurRad="38100" dist="38100" dir="2700000" algn="tl">
                    <a:srgbClr val="000000">
                      <a:alpha val="43137"/>
                    </a:srgbClr>
                  </a:outerShdw>
                </a:effectLst>
                <a:ea typeface="Times New Roman" panose="02020603050405020304" pitchFamily="18" charset="0"/>
                <a:cs typeface="Arial Cyr" panose="020B0604020202020204" pitchFamily="34" charset="0"/>
              </a:rPr>
              <a:t>05 </a:t>
            </a:r>
            <a:r>
              <a:rPr lang="ru-RU" sz="1400" b="1" dirty="0" smtClean="0">
                <a:solidFill>
                  <a:schemeClr val="tx1"/>
                </a:solidFill>
                <a:effectLst>
                  <a:outerShdw blurRad="38100" dist="38100" dir="2700000" algn="tl">
                    <a:srgbClr val="000000">
                      <a:alpha val="43137"/>
                    </a:srgbClr>
                  </a:outerShdw>
                </a:effectLst>
                <a:ea typeface="Times New Roman" panose="02020603050405020304" pitchFamily="18" charset="0"/>
                <a:cs typeface="Arial Cyr" panose="020B0604020202020204" pitchFamily="34" charset="0"/>
              </a:rPr>
              <a:t>нарушениям норм и правил</a:t>
            </a:r>
            <a:r>
              <a:rPr lang="ru-RU" sz="1400" b="1" dirty="0" smtClean="0">
                <a:solidFill>
                  <a:schemeClr val="tx1"/>
                </a:solidFill>
                <a:ea typeface="Times New Roman" panose="02020603050405020304" pitchFamily="18" charset="0"/>
                <a:cs typeface="Arial Cyr" panose="020B0604020202020204" pitchFamily="34" charset="0"/>
              </a:rPr>
              <a:t>.</a:t>
            </a:r>
            <a:endParaRPr lang="ru-RU" sz="1400" b="1" dirty="0">
              <a:solidFill>
                <a:schemeClr val="tx1"/>
              </a:solidFill>
              <a:effectLst/>
              <a:ea typeface="Times New Roman" panose="02020603050405020304" pitchFamily="18" charset="0"/>
              <a:cs typeface="Arial Cyr" panose="020B0604020202020204" pitchFamily="34" charset="0"/>
            </a:endParaRPr>
          </a:p>
        </p:txBody>
      </p:sp>
      <p:sp>
        <p:nvSpPr>
          <p:cNvPr id="17" name="Прямоугольник 16"/>
          <p:cNvSpPr/>
          <p:nvPr/>
        </p:nvSpPr>
        <p:spPr>
          <a:xfrm>
            <a:off x="3796151" y="680820"/>
            <a:ext cx="5104757" cy="338554"/>
          </a:xfrm>
          <a:prstGeom prst="rect">
            <a:avLst/>
          </a:prstGeom>
        </p:spPr>
        <p:txBody>
          <a:bodyPr wrap="square">
            <a:spAutoFit/>
          </a:bodyPr>
          <a:lstStyle/>
          <a:p>
            <a:pPr algn="ctr"/>
            <a:r>
              <a:rPr lang="ru-RU" sz="1600" b="1" dirty="0" smtClean="0">
                <a:solidFill>
                  <a:srgbClr val="C00000"/>
                </a:solidFill>
                <a:latin typeface="Arial Cyr" panose="020B0604020202020204" pitchFamily="34" charset="0"/>
                <a:ea typeface="Times New Roman" panose="02020603050405020304" pitchFamily="18" charset="0"/>
                <a:cs typeface="Arial Cyr" panose="020B0604020202020204" pitchFamily="34" charset="0"/>
              </a:rPr>
              <a:t>Проверено 63  </a:t>
            </a:r>
            <a:r>
              <a:rPr lang="ru-RU" sz="1600" b="1" dirty="0">
                <a:solidFill>
                  <a:srgbClr val="C00000"/>
                </a:solidFill>
                <a:latin typeface="Arial Cyr" panose="020B0604020202020204" pitchFamily="34" charset="0"/>
                <a:ea typeface="Times New Roman" panose="02020603050405020304" pitchFamily="18" charset="0"/>
                <a:cs typeface="Arial Cyr" panose="020B0604020202020204" pitchFamily="34" charset="0"/>
              </a:rPr>
              <a:t>поднадзорных </a:t>
            </a:r>
            <a:r>
              <a:rPr lang="ru-RU" sz="1600" b="1" dirty="0" smtClean="0">
                <a:solidFill>
                  <a:srgbClr val="C00000"/>
                </a:solidFill>
                <a:latin typeface="Arial Cyr" panose="020B0604020202020204" pitchFamily="34" charset="0"/>
                <a:ea typeface="Times New Roman" panose="02020603050405020304" pitchFamily="18" charset="0"/>
                <a:cs typeface="Arial Cyr" panose="020B0604020202020204" pitchFamily="34" charset="0"/>
              </a:rPr>
              <a:t>организации </a:t>
            </a:r>
            <a:endParaRPr lang="ru-RU" sz="1600" b="1" dirty="0">
              <a:solidFill>
                <a:srgbClr val="C00000"/>
              </a:solidFill>
              <a:latin typeface="Arial Cyr" panose="020B0604020202020204" pitchFamily="34" charset="0"/>
              <a:cs typeface="Arial Cyr" panose="020B0604020202020204" pitchFamily="34" charset="0"/>
            </a:endParaRPr>
          </a:p>
        </p:txBody>
      </p:sp>
      <p:sp>
        <p:nvSpPr>
          <p:cNvPr id="7" name="Заголовок 6"/>
          <p:cNvSpPr>
            <a:spLocks noGrp="1"/>
          </p:cNvSpPr>
          <p:nvPr>
            <p:ph type="ctrTitle"/>
          </p:nvPr>
        </p:nvSpPr>
        <p:spPr/>
        <p:txBody>
          <a:bodyPr>
            <a:normAutofit/>
          </a:bodyPr>
          <a:lstStyle/>
          <a:p>
            <a:r>
              <a:rPr lang="ru-RU" sz="2000" b="1" dirty="0">
                <a:solidFill>
                  <a:schemeClr val="tx2">
                    <a:lumMod val="50000"/>
                  </a:schemeClr>
                </a:solidFill>
              </a:rPr>
              <a:t>НАДЗОР ЗА ФИЗИЧЕСКОЙ ЗАЩИТОЙ РВ, РИ и </a:t>
            </a:r>
            <a:r>
              <a:rPr lang="ru-RU" sz="2000" b="1" dirty="0" smtClean="0">
                <a:solidFill>
                  <a:schemeClr val="tx2">
                    <a:lumMod val="50000"/>
                  </a:schemeClr>
                </a:solidFill>
              </a:rPr>
              <a:t>ПХ</a:t>
            </a:r>
            <a:endParaRPr lang="ru-RU" sz="2000" dirty="0"/>
          </a:p>
        </p:txBody>
      </p:sp>
      <p:sp>
        <p:nvSpPr>
          <p:cNvPr id="4" name="Номер слайда 3"/>
          <p:cNvSpPr>
            <a:spLocks noGrp="1"/>
          </p:cNvSpPr>
          <p:nvPr>
            <p:ph type="sldNum" sz="quarter" idx="12"/>
          </p:nvPr>
        </p:nvSpPr>
        <p:spPr/>
        <p:txBody>
          <a:bodyPr/>
          <a:lstStyle/>
          <a:p>
            <a:fld id="{33D6E5A2-EC83-451F-A719-9AC1370DD5CF}" type="slidenum">
              <a:rPr lang="ru-RU" smtClean="0"/>
              <a:pPr/>
              <a:t>19</a:t>
            </a:fld>
            <a:endParaRPr lang="ru-RU"/>
          </a:p>
        </p:txBody>
      </p:sp>
    </p:spTree>
    <p:extLst>
      <p:ext uri="{BB962C8B-B14F-4D97-AF65-F5344CB8AC3E}">
        <p14:creationId xmlns:p14="http://schemas.microsoft.com/office/powerpoint/2010/main" val="4066448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607" y="1159346"/>
            <a:ext cx="9144000" cy="492089"/>
          </a:xfrm>
        </p:spPr>
        <p:txBody>
          <a:bodyPr>
            <a:noAutofit/>
          </a:bodyPr>
          <a:lstStyle/>
          <a:p>
            <a:r>
              <a:rPr lang="ru-RU" b="1" dirty="0" smtClean="0"/>
              <a:t>ЦЕЛЯМИ ОБОБЩЕНИЯ И АНАЛИЗА </a:t>
            </a:r>
            <a:br>
              <a:rPr lang="ru-RU" b="1" dirty="0" smtClean="0"/>
            </a:br>
            <a:r>
              <a:rPr lang="ru-RU" b="1" dirty="0" smtClean="0"/>
              <a:t>ПРАВОПРИМЕНИТЕЛЬНОЙ ПРАКТИКИ ЯВЛЯЮТСЯ:</a:t>
            </a:r>
            <a:endParaRPr lang="ru-RU" b="1" dirty="0"/>
          </a:p>
        </p:txBody>
      </p:sp>
      <p:sp>
        <p:nvSpPr>
          <p:cNvPr id="3" name="Номер слайда 2"/>
          <p:cNvSpPr>
            <a:spLocks noGrp="1"/>
          </p:cNvSpPr>
          <p:nvPr>
            <p:ph type="sldNum" sz="quarter" idx="12"/>
          </p:nvPr>
        </p:nvSpPr>
        <p:spPr/>
        <p:txBody>
          <a:bodyPr/>
          <a:lstStyle/>
          <a:p>
            <a:fld id="{9BBB63BC-7EC6-405B-A8B3-990F8CBB9186}" type="slidenum">
              <a:rPr lang="ru-RU" smtClean="0"/>
              <a:pPr/>
              <a:t>2</a:t>
            </a:fld>
            <a:endParaRPr lang="ru-RU" dirty="0"/>
          </a:p>
        </p:txBody>
      </p:sp>
      <p:sp>
        <p:nvSpPr>
          <p:cNvPr id="4" name="Подзаголовок 3"/>
          <p:cNvSpPr>
            <a:spLocks noGrp="1"/>
          </p:cNvSpPr>
          <p:nvPr>
            <p:ph type="subTitle" idx="1"/>
          </p:nvPr>
        </p:nvSpPr>
        <p:spPr>
          <a:xfrm>
            <a:off x="323529" y="1916832"/>
            <a:ext cx="8670844" cy="2952328"/>
          </a:xfrm>
        </p:spPr>
        <p:txBody>
          <a:bodyPr>
            <a:normAutofit lnSpcReduction="10000"/>
          </a:bodyPr>
          <a:lstStyle/>
          <a:p>
            <a:pPr marL="457200" lvl="0" indent="-457200" algn="just">
              <a:buFont typeface="Wingdings" panose="05000000000000000000" pitchFamily="2" charset="2"/>
              <a:buChar char="Ø"/>
            </a:pPr>
            <a:r>
              <a:rPr lang="ru-RU" sz="2000" dirty="0" smtClean="0">
                <a:solidFill>
                  <a:schemeClr val="tx1"/>
                </a:solidFill>
              </a:rPr>
              <a:t>обеспечение </a:t>
            </a:r>
            <a:r>
              <a:rPr lang="ru-RU" sz="2000" dirty="0">
                <a:solidFill>
                  <a:schemeClr val="tx1"/>
                </a:solidFill>
              </a:rPr>
              <a:t>единства практики применения Ростехнадзором федеральных законов и иных нормативных правовых актов Российской </a:t>
            </a:r>
            <a:r>
              <a:rPr lang="ru-RU" sz="2000" dirty="0" smtClean="0">
                <a:solidFill>
                  <a:schemeClr val="tx1"/>
                </a:solidFill>
              </a:rPr>
              <a:t>Федерации;</a:t>
            </a:r>
            <a:endParaRPr lang="ru-RU" sz="2000" dirty="0">
              <a:solidFill>
                <a:schemeClr val="tx1"/>
              </a:solidFill>
            </a:endParaRPr>
          </a:p>
          <a:p>
            <a:pPr marL="457200" lvl="0" indent="-457200" algn="just">
              <a:buFont typeface="Wingdings" panose="05000000000000000000" pitchFamily="2" charset="2"/>
              <a:buChar char="Ø"/>
            </a:pPr>
            <a:r>
              <a:rPr lang="ru-RU" sz="2000" dirty="0">
                <a:solidFill>
                  <a:schemeClr val="tx1"/>
                </a:solidFill>
              </a:rPr>
              <a:t>обеспечение доступности сведений о правоприменительной практике Ростехнадзора и его территориальных органах путем их публикации для сведения поднадзорных субъектов;</a:t>
            </a:r>
          </a:p>
          <a:p>
            <a:pPr marL="457200" lvl="0" indent="-457200" algn="just">
              <a:buFont typeface="Wingdings" panose="05000000000000000000" pitchFamily="2" charset="2"/>
              <a:buChar char="Ø"/>
            </a:pPr>
            <a:r>
              <a:rPr lang="ru-RU" sz="2000" dirty="0">
                <a:solidFill>
                  <a:schemeClr val="tx1"/>
                </a:solidFill>
              </a:rPr>
              <a:t>совершенствование нормативных правовых актов с целью устранения устаревших, дублирующих и избыточных обязательных требований, устранения избыточных контрольно-надзорных функций.</a:t>
            </a:r>
          </a:p>
          <a:p>
            <a:pPr marL="457200" indent="-457200" algn="just">
              <a:buFont typeface="Wingdings" panose="05000000000000000000" pitchFamily="2" charset="2"/>
              <a:buChar char="Ø"/>
            </a:pPr>
            <a:endParaRPr lang="ru-RU" sz="2000" dirty="0">
              <a:solidFill>
                <a:schemeClr val="tx1"/>
              </a:solidFill>
            </a:endParaRPr>
          </a:p>
        </p:txBody>
      </p:sp>
      <p:pic>
        <p:nvPicPr>
          <p:cNvPr id="6"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1347318" cy="141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1418570" y="6169512"/>
            <a:ext cx="7585806" cy="646331"/>
          </a:xfrm>
          <a:prstGeom prst="rect">
            <a:avLst/>
          </a:prstGeom>
        </p:spPr>
        <p:txBody>
          <a:bodyPr wrap="square">
            <a:spAutoFit/>
          </a:bodyPr>
          <a:lstStyle/>
          <a:p>
            <a:pPr marR="215900" algn="just"/>
            <a:r>
              <a:rPr lang="ru-RU"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ПРАВОПРИМЕНИТЕЛЬНАЯ ПРАКТИКА СОБЛЮДЕНИЯ ОБЯЗАТЕЛЬНЫХ ТРЕБОВАНИЙ</a:t>
            </a:r>
            <a:endParaRPr lang="ru-RU" dirty="0">
              <a:solidFill>
                <a:srgbClr val="002060"/>
              </a:solidFill>
              <a:latin typeface="Arial Unicode MS" panose="020B0604020202020204" pitchFamily="34" charset="-128"/>
              <a:ea typeface="Arial Unicode MS" panose="020B0604020202020204" pitchFamily="34" charset="-128"/>
            </a:endParaRPr>
          </a:p>
        </p:txBody>
      </p:sp>
      <p:sp>
        <p:nvSpPr>
          <p:cNvPr id="8" name="Стрелка вправо 7"/>
          <p:cNvSpPr/>
          <p:nvPr/>
        </p:nvSpPr>
        <p:spPr>
          <a:xfrm>
            <a:off x="237625" y="5506889"/>
            <a:ext cx="894784" cy="461796"/>
          </a:xfrm>
          <a:prstGeom prst="rightArrow">
            <a:avLst>
              <a:gd name="adj1" fmla="val 50000"/>
              <a:gd name="adj2" fmla="val 47958"/>
            </a:avLst>
          </a:prstGeom>
          <a:solidFill>
            <a:srgbClr val="C4E59F"/>
          </a:solidFill>
          <a:ln>
            <a:no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p:spPr>
        <p:style>
          <a:lnRef idx="1">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9" name="Стрелка вправо 8"/>
          <p:cNvSpPr/>
          <p:nvPr/>
        </p:nvSpPr>
        <p:spPr>
          <a:xfrm>
            <a:off x="237625" y="6222165"/>
            <a:ext cx="894784" cy="461796"/>
          </a:xfrm>
          <a:prstGeom prst="rightArrow">
            <a:avLst>
              <a:gd name="adj1" fmla="val 50000"/>
              <a:gd name="adj2" fmla="val 47958"/>
            </a:avLst>
          </a:prstGeom>
          <a:solidFill>
            <a:srgbClr val="C4E59F"/>
          </a:solidFill>
          <a:ln>
            <a:no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p:spPr>
        <p:style>
          <a:lnRef idx="1">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0" name="Прямоугольник 9"/>
          <p:cNvSpPr/>
          <p:nvPr/>
        </p:nvSpPr>
        <p:spPr>
          <a:xfrm>
            <a:off x="1408567" y="5469375"/>
            <a:ext cx="7585806" cy="646331"/>
          </a:xfrm>
          <a:prstGeom prst="rect">
            <a:avLst/>
          </a:prstGeom>
        </p:spPr>
        <p:txBody>
          <a:bodyPr wrap="square">
            <a:spAutoFit/>
          </a:bodyPr>
          <a:lstStyle/>
          <a:p>
            <a:pPr marR="215900" algn="just"/>
            <a:r>
              <a:rPr lang="ru-RU"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ПРАВОПРИМЕНИТЕЛЬНАЯ ПРАКТИКА ОРГАНИЗАЦИИ И ПРОВЕДЕНИЯ ГОСУДАРСТВЕННОГО КОНТРОЛЯ (НАДЗОРА)</a:t>
            </a:r>
            <a:endParaRPr lang="ru-RU" dirty="0">
              <a:solidFill>
                <a:srgbClr val="002060"/>
              </a:solidFill>
              <a:latin typeface="Arial Unicode MS" panose="020B0604020202020204" pitchFamily="34" charset="-128"/>
              <a:ea typeface="Arial Unicode MS" panose="020B0604020202020204" pitchFamily="34" charset="-128"/>
            </a:endParaRPr>
          </a:p>
        </p:txBody>
      </p:sp>
      <p:sp>
        <p:nvSpPr>
          <p:cNvPr id="11" name="Заголовок 1"/>
          <p:cNvSpPr txBox="1">
            <a:spLocks/>
          </p:cNvSpPr>
          <p:nvPr/>
        </p:nvSpPr>
        <p:spPr>
          <a:xfrm>
            <a:off x="121421" y="4653708"/>
            <a:ext cx="8994372" cy="7583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ru-RU" sz="1800" b="1" dirty="0" smtClean="0"/>
              <a:t>ОБОБЩЕНИЕ И АНАЛИЗ ПРАВОПРИМЕНИТЕЛЬНОЙ ПРАКТИКИ КОНТРОЛЬНО-НАДЗОРНОЙ ДЕЯТЕЛЬНОСТИ ФОРМИРУЕТСЯ ПО ДВУМ ОСНОВНЫМ НАПРАВЛЕНИЯМ</a:t>
            </a:r>
            <a:endParaRPr lang="ru-RU" sz="1800" b="1" dirty="0"/>
          </a:p>
        </p:txBody>
      </p:sp>
    </p:spTree>
    <p:extLst>
      <p:ext uri="{BB962C8B-B14F-4D97-AF65-F5344CB8AC3E}">
        <p14:creationId xmlns:p14="http://schemas.microsoft.com/office/powerpoint/2010/main" val="1101946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026" y="1163174"/>
            <a:ext cx="1371710" cy="176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4"/>
          <p:cNvSpPr/>
          <p:nvPr/>
        </p:nvSpPr>
        <p:spPr>
          <a:xfrm>
            <a:off x="209710" y="5144946"/>
            <a:ext cx="8170265" cy="157581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indent="444500" algn="just">
              <a:spcBef>
                <a:spcPct val="0"/>
              </a:spcBef>
              <a:buFontTx/>
              <a:buNone/>
            </a:pPr>
            <a:r>
              <a:rPr lang="ru-RU" sz="1600" dirty="0" smtClean="0">
                <a:solidFill>
                  <a:schemeClr val="tx1"/>
                </a:solidFill>
                <a:effectLst>
                  <a:outerShdw blurRad="38100" dist="38100" dir="2700000" algn="tl">
                    <a:srgbClr val="000000">
                      <a:alpha val="43137"/>
                    </a:srgbClr>
                  </a:outerShdw>
                </a:effectLst>
              </a:rPr>
              <a:t>Проведена </a:t>
            </a:r>
            <a:r>
              <a:rPr lang="ru-RU" sz="1600" dirty="0">
                <a:solidFill>
                  <a:schemeClr val="tx1"/>
                </a:solidFill>
                <a:effectLst>
                  <a:outerShdw blurRad="38100" dist="38100" dir="2700000" algn="tl">
                    <a:srgbClr val="000000">
                      <a:alpha val="43137"/>
                    </a:srgbClr>
                  </a:outerShdw>
                </a:effectLst>
              </a:rPr>
              <a:t>проверка деятельности </a:t>
            </a:r>
            <a:r>
              <a:rPr lang="ru-RU" sz="1600" dirty="0" smtClean="0">
                <a:solidFill>
                  <a:schemeClr val="tx1"/>
                </a:solidFill>
                <a:effectLst>
                  <a:outerShdw blurRad="38100" dist="38100" dir="2700000" algn="tl">
                    <a:srgbClr val="000000">
                      <a:alpha val="43137"/>
                    </a:srgbClr>
                  </a:outerShdw>
                </a:effectLst>
              </a:rPr>
              <a:t>РИАЦ:</a:t>
            </a:r>
          </a:p>
          <a:p>
            <a:pPr marL="171450" indent="-171450" algn="just">
              <a:lnSpc>
                <a:spcPct val="115000"/>
              </a:lnSpc>
              <a:spcBef>
                <a:spcPct val="0"/>
              </a:spcBef>
              <a:buFont typeface="Wingdings" panose="05000000000000000000" pitchFamily="2" charset="2"/>
              <a:buChar char="Ø"/>
            </a:pPr>
            <a:r>
              <a:rPr lang="ru-RU" sz="14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ru-RU" sz="14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Новгородской </a:t>
            </a:r>
            <a:r>
              <a:rPr lang="ru-RU" sz="1400" dirty="0">
                <a:solidFill>
                  <a:schemeClr val="tx1"/>
                </a:solidFill>
                <a:latin typeface="Arial" panose="020B0604020202020204" pitchFamily="34" charset="0"/>
                <a:ea typeface="Times New Roman" panose="02020603050405020304" pitchFamily="18" charset="0"/>
                <a:cs typeface="Arial" panose="020B0604020202020204" pitchFamily="34" charset="0"/>
              </a:rPr>
              <a:t>обл., г. Великий Новгород;</a:t>
            </a:r>
          </a:p>
          <a:p>
            <a:pPr marL="171450" indent="-171450" algn="just">
              <a:lnSpc>
                <a:spcPct val="115000"/>
              </a:lnSpc>
              <a:spcBef>
                <a:spcPct val="0"/>
              </a:spcBef>
              <a:buFont typeface="Wingdings" panose="05000000000000000000" pitchFamily="2" charset="2"/>
              <a:buChar char="Ø"/>
            </a:pPr>
            <a:r>
              <a:rPr lang="ru-RU" sz="1400" dirty="0">
                <a:solidFill>
                  <a:schemeClr val="tx1"/>
                </a:solidFill>
                <a:latin typeface="Arial" panose="020B0604020202020204" pitchFamily="34" charset="0"/>
                <a:ea typeface="Times New Roman" panose="02020603050405020304" pitchFamily="18" charset="0"/>
                <a:cs typeface="Arial" panose="020B0604020202020204" pitchFamily="34" charset="0"/>
              </a:rPr>
              <a:t>Государственный комитет Республики Карелия по обеспечению жизнедеятельности и безопасности населения;</a:t>
            </a:r>
          </a:p>
          <a:p>
            <a:pPr marL="171450" indent="-171450" algn="just">
              <a:lnSpc>
                <a:spcPct val="115000"/>
              </a:lnSpc>
              <a:spcBef>
                <a:spcPct val="0"/>
              </a:spcBef>
              <a:buFont typeface="Wingdings" panose="05000000000000000000" pitchFamily="2" charset="2"/>
              <a:buChar char="Ø"/>
            </a:pPr>
            <a:r>
              <a:rPr lang="ru-RU" sz="1400" dirty="0">
                <a:solidFill>
                  <a:schemeClr val="tx1"/>
                </a:solidFill>
                <a:latin typeface="Arial" panose="020B0604020202020204" pitchFamily="34" charset="0"/>
                <a:ea typeface="Times New Roman" panose="02020603050405020304" pitchFamily="18" charset="0"/>
                <a:cs typeface="Arial" panose="020B0604020202020204" pitchFamily="34" charset="0"/>
              </a:rPr>
              <a:t>Министерство природных ресурсов и экологии Калининградской области.  </a:t>
            </a:r>
          </a:p>
          <a:p>
            <a:pPr indent="444500" algn="just">
              <a:spcBef>
                <a:spcPct val="0"/>
              </a:spcBef>
              <a:buFontTx/>
              <a:buNone/>
            </a:pPr>
            <a:r>
              <a:rPr lang="ru-RU" altLang="ru-RU" sz="1600" dirty="0" smtClean="0">
                <a:solidFill>
                  <a:srgbClr val="C00000"/>
                </a:solidFill>
              </a:rPr>
              <a:t>Деятельность </a:t>
            </a:r>
            <a:r>
              <a:rPr lang="ru-RU" altLang="ru-RU" sz="1600" dirty="0">
                <a:solidFill>
                  <a:srgbClr val="C00000"/>
                </a:solidFill>
              </a:rPr>
              <a:t>РИАЦ </a:t>
            </a:r>
            <a:r>
              <a:rPr lang="ru-RU" altLang="ru-RU" sz="1600" b="1" dirty="0" smtClean="0">
                <a:solidFill>
                  <a:srgbClr val="C00000"/>
                </a:solidFill>
              </a:rPr>
              <a:t>признана удовлетворительной</a:t>
            </a:r>
            <a:endParaRPr lang="ru-RU" altLang="ru-RU" sz="1600" b="1" dirty="0">
              <a:solidFill>
                <a:srgbClr val="C00000"/>
              </a:solidFill>
            </a:endParaRPr>
          </a:p>
        </p:txBody>
      </p:sp>
      <p:sp>
        <p:nvSpPr>
          <p:cNvPr id="3" name="Заголовок 2"/>
          <p:cNvSpPr>
            <a:spLocks noGrp="1"/>
          </p:cNvSpPr>
          <p:nvPr>
            <p:ph type="ctrTitle"/>
          </p:nvPr>
        </p:nvSpPr>
        <p:spPr/>
        <p:txBody>
          <a:bodyPr>
            <a:normAutofit/>
          </a:bodyPr>
          <a:lstStyle/>
          <a:p>
            <a:pPr>
              <a:defRPr/>
            </a:pPr>
            <a:r>
              <a:rPr lang="ru-RU" sz="2000" b="1" dirty="0">
                <a:solidFill>
                  <a:schemeClr val="tx2">
                    <a:lumMod val="50000"/>
                  </a:schemeClr>
                </a:solidFill>
              </a:rPr>
              <a:t>НАДЗОР ЗА УЧЕТОМ И КОНТРОЛЕМ РВ И РАО</a:t>
            </a:r>
            <a:endParaRPr lang="en-US" sz="2000" b="1" kern="0" dirty="0">
              <a:solidFill>
                <a:prstClr val="white"/>
              </a:solidFill>
              <a:effectLst>
                <a:outerShdw blurRad="38100" dist="38100" dir="2700000" algn="tl">
                  <a:srgbClr val="000000"/>
                </a:outerShdw>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33D6E5A2-EC83-451F-A719-9AC1370DD5CF}" type="slidenum">
              <a:rPr lang="ru-RU" smtClean="0"/>
              <a:pPr/>
              <a:t>20</a:t>
            </a:fld>
            <a:endParaRPr lang="ru-RU"/>
          </a:p>
        </p:txBody>
      </p:sp>
      <p:sp>
        <p:nvSpPr>
          <p:cNvPr id="5" name="Прямоугольник 4"/>
          <p:cNvSpPr/>
          <p:nvPr/>
        </p:nvSpPr>
        <p:spPr>
          <a:xfrm>
            <a:off x="260830" y="1432482"/>
            <a:ext cx="7259587" cy="830997"/>
          </a:xfrm>
          <a:prstGeom prst="rect">
            <a:avLst/>
          </a:prstGeom>
        </p:spPr>
        <p:txBody>
          <a:bodyPr wrap="square">
            <a:spAutoFit/>
          </a:bodyPr>
          <a:lstStyle/>
          <a:p>
            <a:pPr algn="ctr"/>
            <a:r>
              <a:rPr lang="ru-RU" sz="1600" dirty="0">
                <a:ea typeface="Times New Roman" panose="02020603050405020304" pitchFamily="18" charset="0"/>
                <a:cs typeface="Arial" panose="020B0604020202020204" pitchFamily="34" charset="0"/>
              </a:rPr>
              <a:t>Всего за  отчетный период </a:t>
            </a:r>
            <a:r>
              <a:rPr lang="ru-RU" sz="1600" dirty="0" smtClean="0">
                <a:ea typeface="Times New Roman" panose="02020603050405020304" pitchFamily="18" charset="0"/>
                <a:cs typeface="Arial Cyr" panose="020B0604020202020204" pitchFamily="34" charset="0"/>
              </a:rPr>
              <a:t>проверено </a:t>
            </a:r>
          </a:p>
          <a:p>
            <a:pPr algn="ctr"/>
            <a:r>
              <a:rPr lang="ru-RU" sz="1600" b="1" dirty="0" smtClean="0">
                <a:ea typeface="Times New Roman" panose="02020603050405020304" pitchFamily="18" charset="0"/>
                <a:cs typeface="Arial Cyr" panose="020B0604020202020204" pitchFamily="34" charset="0"/>
              </a:rPr>
              <a:t>62  </a:t>
            </a:r>
            <a:r>
              <a:rPr lang="ru-RU" sz="1600" b="1" dirty="0">
                <a:ea typeface="Times New Roman" panose="02020603050405020304" pitchFamily="18" charset="0"/>
                <a:cs typeface="Arial Cyr" panose="020B0604020202020204" pitchFamily="34" charset="0"/>
              </a:rPr>
              <a:t>поднадзорных </a:t>
            </a:r>
            <a:r>
              <a:rPr lang="ru-RU" sz="1600" b="1" dirty="0" smtClean="0">
                <a:ea typeface="Times New Roman" panose="02020603050405020304" pitchFamily="18" charset="0"/>
                <a:cs typeface="Arial Cyr" panose="020B0604020202020204" pitchFamily="34" charset="0"/>
              </a:rPr>
              <a:t>организации</a:t>
            </a:r>
          </a:p>
          <a:p>
            <a:pPr indent="450215" algn="ctr"/>
            <a:r>
              <a:rPr lang="ru-RU" sz="1600" b="1" dirty="0" smtClean="0">
                <a:solidFill>
                  <a:srgbClr val="C00000"/>
                </a:solidFill>
                <a:ea typeface="Times New Roman" panose="02020603050405020304" pitchFamily="18" charset="0"/>
                <a:cs typeface="Arial Cyr" panose="020B0604020202020204" pitchFamily="34" charset="0"/>
              </a:rPr>
              <a:t> </a:t>
            </a:r>
            <a:r>
              <a:rPr lang="ru-RU" sz="1600" dirty="0" smtClean="0">
                <a:solidFill>
                  <a:srgbClr val="C00000"/>
                </a:solidFill>
                <a:ea typeface="Times New Roman" panose="02020603050405020304" pitchFamily="18" charset="0"/>
                <a:cs typeface="Arial" panose="020B0604020202020204" pitchFamily="34" charset="0"/>
              </a:rPr>
              <a:t>Выявлено </a:t>
            </a:r>
            <a:r>
              <a:rPr lang="ru-RU" sz="1600" b="1" dirty="0" smtClean="0">
                <a:solidFill>
                  <a:srgbClr val="C00000"/>
                </a:solidFill>
                <a:ea typeface="Times New Roman" panose="02020603050405020304" pitchFamily="18" charset="0"/>
                <a:cs typeface="Arial" panose="020B0604020202020204" pitchFamily="34" charset="0"/>
              </a:rPr>
              <a:t>11 </a:t>
            </a:r>
            <a:r>
              <a:rPr lang="ru-RU" sz="1600" dirty="0">
                <a:solidFill>
                  <a:srgbClr val="C00000"/>
                </a:solidFill>
                <a:ea typeface="Times New Roman" panose="02020603050405020304" pitchFamily="18" charset="0"/>
                <a:cs typeface="Arial" panose="020B0604020202020204" pitchFamily="34" charset="0"/>
              </a:rPr>
              <a:t>правонарушения обязательных</a:t>
            </a:r>
            <a:r>
              <a:rPr lang="ru-RU" sz="1600" b="1" dirty="0">
                <a:solidFill>
                  <a:srgbClr val="C00000"/>
                </a:solidFill>
                <a:ea typeface="Times New Roman" panose="02020603050405020304" pitchFamily="18" charset="0"/>
                <a:cs typeface="Arial" panose="020B0604020202020204" pitchFamily="34" charset="0"/>
              </a:rPr>
              <a:t> </a:t>
            </a:r>
            <a:r>
              <a:rPr lang="ru-RU" sz="1600" dirty="0" smtClean="0">
                <a:solidFill>
                  <a:srgbClr val="C00000"/>
                </a:solidFill>
                <a:ea typeface="Times New Roman" panose="02020603050405020304" pitchFamily="18" charset="0"/>
                <a:cs typeface="Arial" panose="020B0604020202020204" pitchFamily="34" charset="0"/>
              </a:rPr>
              <a:t>требований по УиК РВ и РАО</a:t>
            </a:r>
            <a:endParaRPr lang="ru-RU" sz="1600" dirty="0">
              <a:solidFill>
                <a:srgbClr val="C00000"/>
              </a:solidFill>
              <a:ea typeface="Times New Roman" panose="02020603050405020304" pitchFamily="18" charset="0"/>
              <a:cs typeface="Arial" panose="020B0604020202020204" pitchFamily="34" charset="0"/>
            </a:endParaRPr>
          </a:p>
        </p:txBody>
      </p:sp>
      <p:graphicFrame>
        <p:nvGraphicFramePr>
          <p:cNvPr id="8" name="Диаграмма 7"/>
          <p:cNvGraphicFramePr/>
          <p:nvPr>
            <p:extLst>
              <p:ext uri="{D42A27DB-BD31-4B8C-83A1-F6EECF244321}">
                <p14:modId xmlns:p14="http://schemas.microsoft.com/office/powerpoint/2010/main" val="874684813"/>
              </p:ext>
            </p:extLst>
          </p:nvPr>
        </p:nvGraphicFramePr>
        <p:xfrm>
          <a:off x="83566" y="2183894"/>
          <a:ext cx="5208240" cy="2757734"/>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5512669" y="3227405"/>
            <a:ext cx="3625988" cy="1815882"/>
          </a:xfrm>
          <a:prstGeom prst="rect">
            <a:avLst/>
          </a:prstGeom>
        </p:spPr>
        <p:txBody>
          <a:bodyPr wrap="square">
            <a:spAutoFit/>
          </a:bodyPr>
          <a:lstStyle/>
          <a:p>
            <a:pPr indent="457200" algn="just">
              <a:spcAft>
                <a:spcPts val="0"/>
              </a:spcAft>
              <a:tabLst>
                <a:tab pos="685800" algn="l"/>
              </a:tabLst>
            </a:pPr>
            <a:r>
              <a:rPr lang="ru-RU" sz="1400" b="1" i="1" dirty="0">
                <a:ea typeface="Times New Roman" panose="02020603050405020304" pitchFamily="18" charset="0"/>
              </a:rPr>
              <a:t>Информация о мерах административного воздействия</a:t>
            </a:r>
            <a:endParaRPr lang="ru-RU" sz="1400" dirty="0">
              <a:ea typeface="Times New Roman" panose="02020603050405020304" pitchFamily="18" charset="0"/>
            </a:endParaRPr>
          </a:p>
          <a:p>
            <a:pPr algn="just">
              <a:spcAft>
                <a:spcPts val="0"/>
              </a:spcAft>
            </a:pPr>
            <a:r>
              <a:rPr lang="ru-RU" sz="1400" dirty="0">
                <a:ea typeface="Times New Roman" panose="02020603050405020304" pitchFamily="18" charset="0"/>
              </a:rPr>
              <a:t>Пунктов предписаний, не выполненных в установленные сроки, </a:t>
            </a:r>
            <a:r>
              <a:rPr lang="ru-RU" sz="1400" dirty="0">
                <a:effectLst>
                  <a:outerShdw blurRad="38100" dist="38100" dir="2700000" algn="tl">
                    <a:srgbClr val="000000">
                      <a:alpha val="43137"/>
                    </a:srgbClr>
                  </a:outerShdw>
                </a:effectLst>
                <a:ea typeface="Times New Roman" panose="02020603050405020304" pitchFamily="18" charset="0"/>
              </a:rPr>
              <a:t>нет.</a:t>
            </a:r>
            <a:r>
              <a:rPr lang="ru-RU" sz="1400" dirty="0">
                <a:ea typeface="Times New Roman" panose="02020603050405020304" pitchFamily="18" charset="0"/>
              </a:rPr>
              <a:t> </a:t>
            </a:r>
          </a:p>
          <a:p>
            <a:pPr indent="450215" algn="just" fontAlgn="base" hangingPunct="0">
              <a:spcAft>
                <a:spcPts val="0"/>
              </a:spcAft>
            </a:pPr>
            <a:r>
              <a:rPr lang="ru-RU" sz="1400" dirty="0">
                <a:ea typeface="Times New Roman" panose="02020603050405020304" pitchFamily="18" charset="0"/>
              </a:rPr>
              <a:t>Возбуждено дел – </a:t>
            </a:r>
            <a:r>
              <a:rPr lang="ru-RU" sz="1400" dirty="0">
                <a:effectLst>
                  <a:outerShdw blurRad="38100" dist="38100" dir="2700000" algn="tl">
                    <a:srgbClr val="000000">
                      <a:alpha val="43137"/>
                    </a:srgbClr>
                  </a:outerShdw>
                </a:effectLst>
                <a:ea typeface="Times New Roman" panose="02020603050405020304" pitchFamily="18" charset="0"/>
              </a:rPr>
              <a:t>0:</a:t>
            </a:r>
          </a:p>
          <a:p>
            <a:pPr indent="450215" algn="just">
              <a:spcAft>
                <a:spcPts val="0"/>
              </a:spcAft>
              <a:tabLst>
                <a:tab pos="630555" algn="l"/>
              </a:tabLst>
            </a:pPr>
            <a:r>
              <a:rPr lang="ru-RU" sz="1400" dirty="0">
                <a:ea typeface="Times New Roman" panose="02020603050405020304" pitchFamily="18" charset="0"/>
              </a:rPr>
              <a:t>Рассмотрено дел – </a:t>
            </a:r>
            <a:r>
              <a:rPr lang="ru-RU" sz="1400" dirty="0">
                <a:effectLst>
                  <a:outerShdw blurRad="38100" dist="38100" dir="2700000" algn="tl">
                    <a:srgbClr val="000000">
                      <a:alpha val="43137"/>
                    </a:srgbClr>
                  </a:outerShdw>
                </a:effectLst>
                <a:ea typeface="Times New Roman" panose="02020603050405020304" pitchFamily="18" charset="0"/>
              </a:rPr>
              <a:t>0:</a:t>
            </a:r>
            <a:r>
              <a:rPr lang="ru-RU" sz="1400" dirty="0">
                <a:ea typeface="Times New Roman" panose="02020603050405020304" pitchFamily="18" charset="0"/>
              </a:rPr>
              <a:t> </a:t>
            </a:r>
          </a:p>
          <a:p>
            <a:pPr indent="452438" algn="just">
              <a:spcAft>
                <a:spcPts val="0"/>
              </a:spcAft>
              <a:tabLst>
                <a:tab pos="630555" algn="l"/>
              </a:tabLst>
            </a:pPr>
            <a:r>
              <a:rPr lang="ru-RU" sz="1400" dirty="0">
                <a:ea typeface="Times New Roman" panose="02020603050405020304" pitchFamily="18" charset="0"/>
              </a:rPr>
              <a:t>Наложено штрафов - </a:t>
            </a:r>
            <a:r>
              <a:rPr lang="ru-RU" sz="1400" dirty="0">
                <a:effectLst>
                  <a:outerShdw blurRad="38100" dist="38100" dir="2700000" algn="tl">
                    <a:srgbClr val="000000">
                      <a:alpha val="43137"/>
                    </a:srgbClr>
                  </a:outerShdw>
                </a:effectLst>
                <a:ea typeface="Times New Roman" panose="02020603050405020304" pitchFamily="18" charset="0"/>
              </a:rPr>
              <a:t>0 руб</a:t>
            </a:r>
            <a:r>
              <a:rPr lang="ru-RU" sz="1400" dirty="0" smtClean="0">
                <a:effectLst>
                  <a:outerShdw blurRad="38100" dist="38100" dir="2700000" algn="tl">
                    <a:srgbClr val="000000">
                      <a:alpha val="43137"/>
                    </a:srgbClr>
                  </a:outerShdw>
                </a:effectLst>
                <a:ea typeface="Times New Roman" panose="02020603050405020304" pitchFamily="18" charset="0"/>
              </a:rPr>
              <a:t>.</a:t>
            </a:r>
          </a:p>
          <a:p>
            <a:pPr indent="452438" algn="just">
              <a:spcAft>
                <a:spcPts val="0"/>
              </a:spcAft>
              <a:tabLst>
                <a:tab pos="630555" algn="l"/>
              </a:tabLst>
            </a:pPr>
            <a:r>
              <a:rPr lang="ru-RU" sz="1400" dirty="0" smtClean="0">
                <a:ea typeface="Times New Roman" panose="02020603050405020304" pitchFamily="18" charset="0"/>
              </a:rPr>
              <a:t>Взыскано</a:t>
            </a:r>
            <a:r>
              <a:rPr lang="ru-RU" sz="1400" u="sng" dirty="0" smtClean="0">
                <a:ea typeface="Times New Roman" panose="02020603050405020304" pitchFamily="18" charset="0"/>
              </a:rPr>
              <a:t> </a:t>
            </a:r>
            <a:r>
              <a:rPr lang="ru-RU" sz="1400" dirty="0">
                <a:ea typeface="Times New Roman" panose="02020603050405020304" pitchFamily="18" charset="0"/>
              </a:rPr>
              <a:t>– </a:t>
            </a:r>
            <a:r>
              <a:rPr lang="ru-RU" sz="1400" dirty="0">
                <a:effectLst>
                  <a:outerShdw blurRad="38100" dist="38100" dir="2700000" algn="tl">
                    <a:srgbClr val="000000">
                      <a:alpha val="43137"/>
                    </a:srgbClr>
                  </a:outerShdw>
                </a:effectLst>
                <a:ea typeface="Times New Roman" panose="02020603050405020304" pitchFamily="18" charset="0"/>
              </a:rPr>
              <a:t>0  руб</a:t>
            </a:r>
            <a:r>
              <a:rPr lang="ru-RU" sz="1400" dirty="0">
                <a:ea typeface="Times New Roman" panose="02020603050405020304" pitchFamily="18" charset="0"/>
              </a:rPr>
              <a:t>.</a:t>
            </a:r>
          </a:p>
        </p:txBody>
      </p:sp>
    </p:spTree>
    <p:extLst>
      <p:ext uri="{BB962C8B-B14F-4D97-AF65-F5344CB8AC3E}">
        <p14:creationId xmlns:p14="http://schemas.microsoft.com/office/powerpoint/2010/main" val="3290237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74845968"/>
              </p:ext>
            </p:extLst>
          </p:nvPr>
        </p:nvGraphicFramePr>
        <p:xfrm>
          <a:off x="236570" y="3705828"/>
          <a:ext cx="8655910" cy="3035539"/>
        </p:xfrm>
        <a:graphic>
          <a:graphicData uri="http://schemas.openxmlformats.org/drawingml/2006/table">
            <a:tbl>
              <a:tblPr>
                <a:tableStyleId>{5C22544A-7EE6-4342-B048-85BDC9FD1C3A}</a:tableStyleId>
              </a:tblPr>
              <a:tblGrid>
                <a:gridCol w="3186645">
                  <a:extLst>
                    <a:ext uri="{9D8B030D-6E8A-4147-A177-3AD203B41FA5}">
                      <a16:colId xmlns:a16="http://schemas.microsoft.com/office/drawing/2014/main" val="4273657364"/>
                    </a:ext>
                  </a:extLst>
                </a:gridCol>
                <a:gridCol w="1676130">
                  <a:extLst>
                    <a:ext uri="{9D8B030D-6E8A-4147-A177-3AD203B41FA5}">
                      <a16:colId xmlns:a16="http://schemas.microsoft.com/office/drawing/2014/main" val="2746735277"/>
                    </a:ext>
                  </a:extLst>
                </a:gridCol>
                <a:gridCol w="3793135">
                  <a:extLst>
                    <a:ext uri="{9D8B030D-6E8A-4147-A177-3AD203B41FA5}">
                      <a16:colId xmlns:a16="http://schemas.microsoft.com/office/drawing/2014/main" val="1904451037"/>
                    </a:ext>
                  </a:extLst>
                </a:gridCol>
              </a:tblGrid>
              <a:tr h="454819">
                <a:tc>
                  <a:txBody>
                    <a:bodyPr/>
                    <a:lstStyle/>
                    <a:p>
                      <a:pPr marL="0" algn="ctr" defTabSz="914400" rtl="0" eaLnBrk="1" latinLnBrk="0" hangingPunct="1">
                        <a:spcAft>
                          <a:spcPts val="0"/>
                        </a:spcAft>
                      </a:pPr>
                      <a:r>
                        <a:rPr lang="ru-RU" sz="1200" b="1" kern="1200" dirty="0">
                          <a:solidFill>
                            <a:schemeClr val="dk1"/>
                          </a:solidFill>
                          <a:effectLst/>
                          <a:latin typeface="+mn-lt"/>
                          <a:ea typeface="Times New Roman" panose="02020603050405020304" pitchFamily="18" charset="0"/>
                          <a:cs typeface="+mn-cs"/>
                        </a:rPr>
                        <a:t>Характер нарушений норм и правил</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914400" rtl="0" eaLnBrk="1" latinLnBrk="0" hangingPunct="1">
                        <a:spcAft>
                          <a:spcPts val="0"/>
                        </a:spcAft>
                      </a:pPr>
                      <a:r>
                        <a:rPr lang="ru-RU" sz="1200" b="1" kern="1200">
                          <a:solidFill>
                            <a:schemeClr val="dk1"/>
                          </a:solidFill>
                          <a:effectLst/>
                          <a:latin typeface="+mn-lt"/>
                          <a:ea typeface="Times New Roman" panose="02020603050405020304" pitchFamily="18" charset="0"/>
                          <a:cs typeface="+mn-cs"/>
                        </a:rPr>
                        <a:t>% к общему числу нарушений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914400" rtl="0" eaLnBrk="1" latinLnBrk="0" hangingPunct="1">
                        <a:spcAft>
                          <a:spcPts val="0"/>
                        </a:spcAft>
                      </a:pPr>
                      <a:r>
                        <a:rPr lang="ru-RU" sz="1200" b="1" kern="1200" dirty="0">
                          <a:solidFill>
                            <a:schemeClr val="dk1"/>
                          </a:solidFill>
                          <a:effectLst/>
                          <a:latin typeface="+mn-lt"/>
                          <a:ea typeface="Times New Roman" panose="02020603050405020304" pitchFamily="18" charset="0"/>
                          <a:cs typeface="+mn-cs"/>
                        </a:rPr>
                        <a:t>Основные причины нарушений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16499153"/>
                  </a:ext>
                </a:extLst>
              </a:tr>
              <a:tr h="224248">
                <a:tc>
                  <a:txBody>
                    <a:bodyPr/>
                    <a:lstStyle/>
                    <a:p>
                      <a:pPr marL="0" algn="ctr" defTabSz="914400" rtl="0" eaLnBrk="1" latinLnBrk="0" hangingPunct="1">
                        <a:spcAft>
                          <a:spcPts val="0"/>
                        </a:spcAft>
                      </a:pPr>
                      <a:r>
                        <a:rPr lang="ru-RU" sz="1200" b="1" kern="1200" dirty="0">
                          <a:solidFill>
                            <a:schemeClr val="dk1"/>
                          </a:solidFill>
                          <a:effectLst/>
                          <a:latin typeface="+mn-lt"/>
                          <a:ea typeface="Times New Roman" panose="02020603050405020304" pitchFamily="18" charset="0"/>
                          <a:cs typeface="+mn-cs"/>
                        </a:rPr>
                        <a:t>Правового характера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spcAft>
                          <a:spcPts val="0"/>
                        </a:spcAft>
                      </a:pPr>
                      <a:r>
                        <a:rPr lang="ru-RU" sz="1200" b="1" kern="1200" dirty="0" smtClean="0">
                          <a:solidFill>
                            <a:schemeClr val="dk1"/>
                          </a:solidFill>
                          <a:effectLst/>
                          <a:latin typeface="+mn-lt"/>
                          <a:ea typeface="Times New Roman" panose="02020603050405020304" pitchFamily="18" charset="0"/>
                          <a:cs typeface="+mn-cs"/>
                        </a:rPr>
                        <a:t>0</a:t>
                      </a:r>
                      <a:endParaRPr lang="ru-RU" sz="1200" b="1" kern="1200" dirty="0">
                        <a:solidFill>
                          <a:schemeClr val="dk1"/>
                        </a:solidFill>
                        <a:effectLst/>
                        <a:latin typeface="+mn-lt"/>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spcAft>
                          <a:spcPts val="0"/>
                        </a:spcAft>
                      </a:pPr>
                      <a:r>
                        <a:rPr lang="ru-RU" sz="1200" b="0" kern="1200" dirty="0">
                          <a:solidFill>
                            <a:schemeClr val="dk1"/>
                          </a:solidFill>
                          <a:effectLst/>
                          <a:latin typeface="+mn-lt"/>
                          <a:ea typeface="Times New Roman" panose="02020603050405020304" pitchFamily="18" charset="0"/>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58525444"/>
                  </a:ext>
                </a:extLst>
              </a:tr>
              <a:tr h="189032">
                <a:tc>
                  <a:txBody>
                    <a:bodyPr/>
                    <a:lstStyle/>
                    <a:p>
                      <a:pPr marL="0" algn="ctr" defTabSz="914400" rtl="0" eaLnBrk="1" latinLnBrk="0" hangingPunct="1">
                        <a:spcAft>
                          <a:spcPts val="0"/>
                        </a:spcAft>
                      </a:pPr>
                      <a:r>
                        <a:rPr lang="ru-RU" sz="1200" b="1" kern="1200" dirty="0">
                          <a:solidFill>
                            <a:schemeClr val="dk1"/>
                          </a:solidFill>
                          <a:effectLst/>
                          <a:latin typeface="+mn-lt"/>
                          <a:ea typeface="Times New Roman" panose="02020603050405020304" pitchFamily="18" charset="0"/>
                          <a:cs typeface="+mn-cs"/>
                        </a:rPr>
                        <a:t>Организационного характера: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200" b="1" kern="1200" dirty="0" smtClean="0">
                          <a:solidFill>
                            <a:schemeClr val="dk1"/>
                          </a:solidFill>
                          <a:effectLst/>
                          <a:latin typeface="+mn-lt"/>
                          <a:ea typeface="Times New Roman" panose="02020603050405020304" pitchFamily="18" charset="0"/>
                          <a:cs typeface="+mn-cs"/>
                        </a:rPr>
                        <a:t>6/54,5</a:t>
                      </a:r>
                      <a:endParaRPr lang="ru-RU" sz="1200" b="1" kern="1200" dirty="0">
                        <a:solidFill>
                          <a:schemeClr val="dk1"/>
                        </a:solidFill>
                        <a:effectLst/>
                        <a:latin typeface="+mn-lt"/>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200" b="0" kern="1200" dirty="0">
                          <a:solidFill>
                            <a:schemeClr val="dk1"/>
                          </a:solidFill>
                          <a:effectLst/>
                          <a:latin typeface="+mn-lt"/>
                          <a:ea typeface="Times New Roman" panose="02020603050405020304" pitchFamily="18" charset="0"/>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7889594"/>
                  </a:ext>
                </a:extLst>
              </a:tr>
              <a:tr h="378063">
                <a:tc>
                  <a:txBody>
                    <a:bodyPr/>
                    <a:lstStyle/>
                    <a:p>
                      <a:pPr marL="0" algn="ctr" defTabSz="914400" rtl="0" eaLnBrk="1" latinLnBrk="0" hangingPunct="1">
                        <a:spcAft>
                          <a:spcPts val="0"/>
                        </a:spcAft>
                      </a:pPr>
                      <a:r>
                        <a:rPr lang="ru-RU" sz="1200" b="0" kern="1200" dirty="0">
                          <a:solidFill>
                            <a:schemeClr val="dk1"/>
                          </a:solidFill>
                          <a:effectLst/>
                          <a:latin typeface="+mn-lt"/>
                          <a:ea typeface="Times New Roman" panose="02020603050405020304" pitchFamily="18" charset="0"/>
                          <a:cs typeface="+mn-cs"/>
                        </a:rPr>
                        <a:t>Нарушения, связанные с учетом и контролем РВ и РАО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200" b="1" kern="1200" dirty="0" smtClean="0">
                          <a:solidFill>
                            <a:schemeClr val="dk1"/>
                          </a:solidFill>
                          <a:effectLst/>
                          <a:latin typeface="+mn-lt"/>
                          <a:ea typeface="Times New Roman" panose="02020603050405020304" pitchFamily="18" charset="0"/>
                          <a:cs typeface="+mn-cs"/>
                        </a:rPr>
                        <a:t>4/36,3</a:t>
                      </a:r>
                      <a:endParaRPr lang="ru-RU" sz="1200" b="1" kern="1200" dirty="0">
                        <a:solidFill>
                          <a:schemeClr val="dk1"/>
                        </a:solidFill>
                        <a:effectLst/>
                        <a:latin typeface="+mn-lt"/>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ctr" defTabSz="914400" rtl="0" eaLnBrk="1" latinLnBrk="0" hangingPunct="1">
                        <a:spcAft>
                          <a:spcPts val="0"/>
                        </a:spcAft>
                      </a:pPr>
                      <a:r>
                        <a:rPr lang="ru-RU" sz="1200" b="0" kern="1200" dirty="0">
                          <a:solidFill>
                            <a:schemeClr val="dk1"/>
                          </a:solidFill>
                          <a:effectLst/>
                          <a:latin typeface="+mn-lt"/>
                          <a:ea typeface="Times New Roman" panose="02020603050405020304" pitchFamily="18" charset="0"/>
                          <a:cs typeface="+mn-cs"/>
                        </a:rPr>
                        <a:t>Недостаточный контроль со стороны администрации за выполнением </a:t>
                      </a:r>
                      <a:r>
                        <a:rPr lang="ru-RU" sz="1200" b="0" kern="1200" dirty="0" smtClean="0">
                          <a:solidFill>
                            <a:schemeClr val="dk1"/>
                          </a:solidFill>
                          <a:effectLst/>
                          <a:latin typeface="+mn-lt"/>
                          <a:ea typeface="Times New Roman" panose="02020603050405020304" pitchFamily="18" charset="0"/>
                          <a:cs typeface="+mn-cs"/>
                        </a:rPr>
                        <a:t>ФНП </a:t>
                      </a:r>
                      <a:r>
                        <a:rPr lang="ru-RU" sz="1200" b="0" kern="1200" dirty="0">
                          <a:solidFill>
                            <a:schemeClr val="dk1"/>
                          </a:solidFill>
                          <a:effectLst/>
                          <a:latin typeface="+mn-lt"/>
                          <a:ea typeface="Times New Roman" panose="02020603050405020304" pitchFamily="18" charset="0"/>
                          <a:cs typeface="+mn-cs"/>
                        </a:rPr>
                        <a:t>в ОИАЭ</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879235"/>
                  </a:ext>
                </a:extLst>
              </a:tr>
              <a:tr h="378063">
                <a:tc>
                  <a:txBody>
                    <a:bodyPr/>
                    <a:lstStyle/>
                    <a:p>
                      <a:pPr marL="0" algn="ctr" defTabSz="914400" rtl="0" eaLnBrk="1" latinLnBrk="0" hangingPunct="1">
                        <a:spcAft>
                          <a:spcPts val="0"/>
                        </a:spcAft>
                      </a:pPr>
                      <a:r>
                        <a:rPr lang="ru-RU" sz="1200" b="0" kern="1200" dirty="0">
                          <a:solidFill>
                            <a:schemeClr val="dk1"/>
                          </a:solidFill>
                          <a:effectLst/>
                          <a:latin typeface="+mn-lt"/>
                          <a:ea typeface="Times New Roman" panose="02020603050405020304" pitchFamily="18" charset="0"/>
                          <a:cs typeface="+mn-cs"/>
                        </a:rPr>
                        <a:t>Нарушения, связанные с общей документацией по </a:t>
                      </a:r>
                      <a:r>
                        <a:rPr lang="ru-RU" sz="1200" b="0" kern="1200" dirty="0" err="1">
                          <a:solidFill>
                            <a:schemeClr val="dk1"/>
                          </a:solidFill>
                          <a:effectLst/>
                          <a:latin typeface="+mn-lt"/>
                          <a:ea typeface="Times New Roman" panose="02020603050405020304" pitchFamily="18" charset="0"/>
                          <a:cs typeface="+mn-cs"/>
                        </a:rPr>
                        <a:t>УиК</a:t>
                      </a:r>
                      <a:endParaRPr lang="ru-RU" sz="1200" b="0" kern="1200" dirty="0">
                        <a:solidFill>
                          <a:schemeClr val="dk1"/>
                        </a:solidFill>
                        <a:effectLst/>
                        <a:latin typeface="+mn-lt"/>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ru-RU" sz="1200" b="1" kern="1200" dirty="0" smtClean="0">
                          <a:solidFill>
                            <a:schemeClr val="dk1"/>
                          </a:solidFill>
                          <a:effectLst/>
                          <a:latin typeface="+mn-lt"/>
                          <a:ea typeface="Times New Roman" panose="02020603050405020304" pitchFamily="18" charset="0"/>
                          <a:cs typeface="+mn-cs"/>
                        </a:rPr>
                        <a:t>2/18,2</a:t>
                      </a:r>
                      <a:endParaRPr lang="ru-RU" sz="1200" b="1" kern="1200" dirty="0">
                        <a:solidFill>
                          <a:schemeClr val="dk1"/>
                        </a:solidFill>
                        <a:effectLst/>
                        <a:latin typeface="+mn-lt"/>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2230019179"/>
                  </a:ext>
                </a:extLst>
              </a:tr>
              <a:tr h="378063">
                <a:tc>
                  <a:txBody>
                    <a:bodyPr/>
                    <a:lstStyle/>
                    <a:p>
                      <a:pPr marL="0" algn="ctr" defTabSz="914400" rtl="0" eaLnBrk="1" latinLnBrk="0" hangingPunct="1">
                        <a:spcAft>
                          <a:spcPts val="0"/>
                        </a:spcAft>
                      </a:pPr>
                      <a:r>
                        <a:rPr lang="ru-RU" sz="1200" b="1" kern="1200" dirty="0">
                          <a:solidFill>
                            <a:schemeClr val="dk1"/>
                          </a:solidFill>
                          <a:effectLst/>
                          <a:latin typeface="+mn-lt"/>
                          <a:ea typeface="Times New Roman" panose="02020603050405020304" pitchFamily="18" charset="0"/>
                          <a:cs typeface="+mn-cs"/>
                        </a:rPr>
                        <a:t>Инженерно-технического характера: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dk1"/>
                          </a:solidFill>
                          <a:effectLst/>
                          <a:latin typeface="+mn-lt"/>
                          <a:ea typeface="Times New Roman" panose="02020603050405020304" pitchFamily="18" charset="0"/>
                          <a:cs typeface="+mn-cs"/>
                        </a:rPr>
                        <a:t>1/9,2</a:t>
                      </a:r>
                    </a:p>
                    <a:p>
                      <a:pPr marL="0" algn="ctr" defTabSz="914400" rtl="0" eaLnBrk="1" latinLnBrk="0" hangingPunct="1">
                        <a:spcAft>
                          <a:spcPts val="0"/>
                        </a:spcAft>
                      </a:pPr>
                      <a:r>
                        <a:rPr lang="ru-RU" sz="1200" b="1" kern="1200" dirty="0">
                          <a:solidFill>
                            <a:schemeClr val="dk1"/>
                          </a:solidFill>
                          <a:effectLst/>
                          <a:latin typeface="+mn-lt"/>
                          <a:ea typeface="Times New Roman" panose="02020603050405020304" pitchFamily="18" charset="0"/>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spcAft>
                          <a:spcPts val="0"/>
                        </a:spcAft>
                      </a:pPr>
                      <a:r>
                        <a:rPr lang="ru-RU" sz="1200" b="0" kern="1200" dirty="0">
                          <a:solidFill>
                            <a:schemeClr val="dk1"/>
                          </a:solidFill>
                          <a:effectLst/>
                          <a:latin typeface="+mn-lt"/>
                          <a:ea typeface="Times New Roman" panose="02020603050405020304" pitchFamily="18" charset="0"/>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796948514"/>
                  </a:ext>
                </a:extLst>
              </a:tr>
              <a:tr h="378063">
                <a:tc>
                  <a:txBody>
                    <a:bodyPr/>
                    <a:lstStyle/>
                    <a:p>
                      <a:pPr marL="0" algn="ctr" defTabSz="914400" rtl="0" eaLnBrk="1" latinLnBrk="0" hangingPunct="1">
                        <a:spcAft>
                          <a:spcPts val="0"/>
                        </a:spcAft>
                      </a:pPr>
                      <a:r>
                        <a:rPr lang="ru-RU" sz="1200" b="0" kern="1200" dirty="0">
                          <a:solidFill>
                            <a:schemeClr val="dk1"/>
                          </a:solidFill>
                          <a:effectLst/>
                          <a:latin typeface="+mn-lt"/>
                          <a:ea typeface="Times New Roman" panose="02020603050405020304" pitchFamily="18" charset="0"/>
                          <a:cs typeface="+mn-cs"/>
                        </a:rPr>
                        <a:t>состоянием и обслуживанием систем и элементов, важных для безопасности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dk1"/>
                          </a:solidFill>
                          <a:effectLst/>
                          <a:latin typeface="+mn-lt"/>
                          <a:ea typeface="Times New Roman" panose="02020603050405020304" pitchFamily="18" charset="0"/>
                          <a:cs typeface="+mn-cs"/>
                        </a:rPr>
                        <a:t>1/9,2</a:t>
                      </a:r>
                    </a:p>
                    <a:p>
                      <a:pPr marL="0" algn="ctr" defTabSz="914400" rtl="0" eaLnBrk="1" latinLnBrk="0" hangingPunct="1">
                        <a:spcAft>
                          <a:spcPts val="0"/>
                        </a:spcAft>
                      </a:pPr>
                      <a:endParaRPr lang="ru-RU" sz="1200" b="1" kern="1200" dirty="0">
                        <a:solidFill>
                          <a:schemeClr val="dk1"/>
                        </a:solidFill>
                        <a:effectLst/>
                        <a:latin typeface="+mn-lt"/>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spcAft>
                          <a:spcPts val="0"/>
                        </a:spcAft>
                      </a:pPr>
                      <a:r>
                        <a:rPr lang="ru-RU" sz="1200" b="0" kern="1200" dirty="0">
                          <a:solidFill>
                            <a:schemeClr val="dk1"/>
                          </a:solidFill>
                          <a:effectLst/>
                          <a:latin typeface="+mn-lt"/>
                          <a:ea typeface="Times New Roman" panose="02020603050405020304" pitchFamily="18" charset="0"/>
                          <a:cs typeface="+mn-cs"/>
                        </a:rPr>
                        <a:t>Недостаточный контроль со стороны администрации за выполнением </a:t>
                      </a:r>
                      <a:r>
                        <a:rPr lang="ru-RU" sz="1200" b="0" kern="1200" dirty="0" err="1">
                          <a:solidFill>
                            <a:schemeClr val="dk1"/>
                          </a:solidFill>
                          <a:effectLst/>
                          <a:latin typeface="+mn-lt"/>
                          <a:ea typeface="Times New Roman" panose="02020603050405020304" pitchFamily="18" charset="0"/>
                          <a:cs typeface="+mn-cs"/>
                        </a:rPr>
                        <a:t>ФНиП</a:t>
                      </a:r>
                      <a:r>
                        <a:rPr lang="ru-RU" sz="1200" b="0" kern="1200" dirty="0">
                          <a:solidFill>
                            <a:schemeClr val="dk1"/>
                          </a:solidFill>
                          <a:effectLst/>
                          <a:latin typeface="+mn-lt"/>
                          <a:ea typeface="Times New Roman" panose="02020603050405020304" pitchFamily="18" charset="0"/>
                          <a:cs typeface="+mn-cs"/>
                        </a:rPr>
                        <a:t> в ОИАЭ</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259480908"/>
                  </a:ext>
                </a:extLst>
              </a:tr>
              <a:tr h="378063">
                <a:tc>
                  <a:txBody>
                    <a:bodyPr/>
                    <a:lstStyle/>
                    <a:p>
                      <a:pPr marL="0" algn="ctr" defTabSz="914400" rtl="0" eaLnBrk="1" latinLnBrk="0" hangingPunct="1">
                        <a:spcAft>
                          <a:spcPts val="0"/>
                        </a:spcAft>
                      </a:pPr>
                      <a:r>
                        <a:rPr lang="ru-RU" sz="1200" b="1" kern="1200" dirty="0" smtClean="0">
                          <a:solidFill>
                            <a:schemeClr val="dk1"/>
                          </a:solidFill>
                          <a:effectLst/>
                          <a:latin typeface="+mn-lt"/>
                          <a:ea typeface="Times New Roman" panose="02020603050405020304" pitchFamily="18" charset="0"/>
                          <a:cs typeface="+mn-cs"/>
                        </a:rPr>
                        <a:t>Квалификационного и обучающего характера</a:t>
                      </a:r>
                      <a:endParaRPr lang="ru-RU" sz="1200" b="1" kern="1200" dirty="0">
                        <a:solidFill>
                          <a:schemeClr val="dk1"/>
                        </a:solidFill>
                        <a:effectLst/>
                        <a:latin typeface="+mn-lt"/>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spcAft>
                          <a:spcPts val="0"/>
                        </a:spcAft>
                      </a:pPr>
                      <a:r>
                        <a:rPr lang="ru-RU" sz="1200" b="1" kern="1200" dirty="0" smtClean="0">
                          <a:solidFill>
                            <a:schemeClr val="dk1"/>
                          </a:solidFill>
                          <a:effectLst/>
                          <a:latin typeface="+mn-lt"/>
                          <a:ea typeface="Times New Roman" panose="02020603050405020304" pitchFamily="18" charset="0"/>
                          <a:cs typeface="+mn-cs"/>
                        </a:rPr>
                        <a:t>4/36.3</a:t>
                      </a:r>
                      <a:endParaRPr lang="ru-RU" sz="1200" b="1" kern="1200" dirty="0">
                        <a:solidFill>
                          <a:schemeClr val="dk1"/>
                        </a:solidFill>
                        <a:effectLst/>
                        <a:latin typeface="+mn-lt"/>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spcAft>
                          <a:spcPts val="0"/>
                        </a:spcAft>
                      </a:pPr>
                      <a:r>
                        <a:rPr lang="ru-RU" sz="1200" b="0" kern="1200" dirty="0" smtClean="0">
                          <a:solidFill>
                            <a:schemeClr val="dk1"/>
                          </a:solidFill>
                          <a:effectLst/>
                          <a:latin typeface="+mn-lt"/>
                          <a:ea typeface="Times New Roman" panose="02020603050405020304" pitchFamily="18" charset="0"/>
                          <a:cs typeface="+mn-cs"/>
                        </a:rPr>
                        <a:t>Недостаточный контроль со стороны администрации за выполнением </a:t>
                      </a:r>
                      <a:r>
                        <a:rPr lang="ru-RU" sz="1200" b="0" kern="1200" dirty="0" err="1" smtClean="0">
                          <a:solidFill>
                            <a:schemeClr val="dk1"/>
                          </a:solidFill>
                          <a:effectLst/>
                          <a:latin typeface="+mn-lt"/>
                          <a:ea typeface="Times New Roman" panose="02020603050405020304" pitchFamily="18" charset="0"/>
                          <a:cs typeface="+mn-cs"/>
                        </a:rPr>
                        <a:t>ФНиП</a:t>
                      </a:r>
                      <a:r>
                        <a:rPr lang="ru-RU" sz="1200" b="0" kern="1200" dirty="0" smtClean="0">
                          <a:solidFill>
                            <a:schemeClr val="dk1"/>
                          </a:solidFill>
                          <a:effectLst/>
                          <a:latin typeface="+mn-lt"/>
                          <a:ea typeface="Times New Roman" panose="02020603050405020304" pitchFamily="18" charset="0"/>
                          <a:cs typeface="+mn-cs"/>
                        </a:rPr>
                        <a:t> в ОИАЭ</a:t>
                      </a:r>
                      <a:endParaRPr lang="ru-RU" sz="1200" b="0" kern="1200" dirty="0">
                        <a:solidFill>
                          <a:schemeClr val="dk1"/>
                        </a:solidFill>
                        <a:effectLst/>
                        <a:latin typeface="+mn-lt"/>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947175227"/>
                  </a:ext>
                </a:extLst>
              </a:tr>
              <a:tr h="277125">
                <a:tc>
                  <a:txBody>
                    <a:bodyPr/>
                    <a:lstStyle/>
                    <a:p>
                      <a:pPr marL="0" algn="ctr" defTabSz="914400" rtl="0" eaLnBrk="1" latinLnBrk="0" hangingPunct="1">
                        <a:spcAft>
                          <a:spcPts val="0"/>
                        </a:spcAft>
                      </a:pPr>
                      <a:r>
                        <a:rPr lang="ru-RU" sz="1200" b="1" kern="1200" dirty="0">
                          <a:solidFill>
                            <a:schemeClr val="dk1"/>
                          </a:solidFill>
                          <a:effectLst/>
                          <a:latin typeface="+mn-lt"/>
                          <a:ea typeface="Times New Roman" panose="02020603050405020304" pitchFamily="18" charset="0"/>
                          <a:cs typeface="+mn-cs"/>
                        </a:rPr>
                        <a:t>Всего: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spcAft>
                          <a:spcPts val="0"/>
                        </a:spcAft>
                      </a:pPr>
                      <a:r>
                        <a:rPr lang="ru-RU" sz="1200" b="1" kern="1200" dirty="0" smtClean="0">
                          <a:solidFill>
                            <a:schemeClr val="dk1"/>
                          </a:solidFill>
                          <a:effectLst/>
                          <a:latin typeface="+mn-lt"/>
                          <a:ea typeface="Times New Roman" panose="02020603050405020304" pitchFamily="18" charset="0"/>
                          <a:cs typeface="+mn-cs"/>
                        </a:rPr>
                        <a:t>11/100</a:t>
                      </a:r>
                      <a:endParaRPr lang="ru-RU" sz="1200" b="1" kern="1200" dirty="0">
                        <a:solidFill>
                          <a:schemeClr val="dk1"/>
                        </a:solidFill>
                        <a:effectLst/>
                        <a:latin typeface="+mn-lt"/>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spcAft>
                          <a:spcPts val="0"/>
                        </a:spcAft>
                        <a:tabLst>
                          <a:tab pos="685800" algn="l"/>
                        </a:tabLst>
                      </a:pPr>
                      <a:r>
                        <a:rPr lang="ru-RU" sz="1200" b="0" kern="1200" dirty="0">
                          <a:solidFill>
                            <a:schemeClr val="dk1"/>
                          </a:solidFill>
                          <a:effectLst/>
                          <a:latin typeface="+mn-lt"/>
                          <a:ea typeface="Times New Roman" panose="02020603050405020304" pitchFamily="18" charset="0"/>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994643295"/>
                  </a:ext>
                </a:extLst>
              </a:tr>
            </a:tbl>
          </a:graphicData>
        </a:graphic>
      </p:graphicFrame>
      <p:sp>
        <p:nvSpPr>
          <p:cNvPr id="15" name="Прямоугольник 14"/>
          <p:cNvSpPr/>
          <p:nvPr/>
        </p:nvSpPr>
        <p:spPr>
          <a:xfrm>
            <a:off x="236570" y="1307740"/>
            <a:ext cx="8795706" cy="23083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ct val="0"/>
              </a:spcBef>
              <a:buFontTx/>
              <a:buNone/>
            </a:pPr>
            <a:r>
              <a:rPr lang="ru-RU" altLang="ru-RU" sz="1200" b="1" dirty="0" smtClean="0"/>
              <a:t>Нарушения организаций связанные </a:t>
            </a:r>
            <a:r>
              <a:rPr lang="ru-RU" altLang="ru-RU" sz="1200" b="1" dirty="0"/>
              <a:t>с учетом и контролем РВ и РАО: </a:t>
            </a:r>
          </a:p>
          <a:p>
            <a:pPr algn="just">
              <a:spcBef>
                <a:spcPct val="0"/>
              </a:spcBef>
              <a:buFontTx/>
              <a:buNone/>
            </a:pPr>
            <a:r>
              <a:rPr lang="ru-RU" altLang="ru-RU" sz="1200" dirty="0" smtClean="0"/>
              <a:t>- </a:t>
            </a:r>
            <a:r>
              <a:rPr lang="ru-RU" altLang="ru-RU" sz="1200" b="1" dirty="0" smtClean="0"/>
              <a:t>ГБУ </a:t>
            </a:r>
            <a:r>
              <a:rPr lang="ru-RU" altLang="ru-RU" sz="1200" b="1" dirty="0"/>
              <a:t>АО «Архангельский клинический онкологический диспансер» (Министерство здравоохранения Архангельской области), </a:t>
            </a:r>
            <a:r>
              <a:rPr lang="ru-RU" altLang="ru-RU" sz="1200" dirty="0"/>
              <a:t>предписание №20-12/460-353 от 04.02.2022, (1 нарушение);</a:t>
            </a:r>
          </a:p>
          <a:p>
            <a:pPr algn="just">
              <a:spcBef>
                <a:spcPct val="0"/>
              </a:spcBef>
              <a:buFontTx/>
              <a:buNone/>
            </a:pPr>
            <a:r>
              <a:rPr lang="ru-RU" altLang="ru-RU" sz="1200" b="1" dirty="0" smtClean="0"/>
              <a:t>- Войсковая </a:t>
            </a:r>
            <a:r>
              <a:rPr lang="ru-RU" altLang="ru-RU" sz="1200" b="1" dirty="0"/>
              <a:t>часть 77360-Е (Министерство обороны Российской Федерации), субъект РФ: Архангельская область, </a:t>
            </a:r>
            <a:r>
              <a:rPr lang="ru-RU" altLang="ru-RU" sz="1200" dirty="0"/>
              <a:t>предписание №20-12/460-588 от 25.02.2022, (1 нарушение);</a:t>
            </a:r>
          </a:p>
          <a:p>
            <a:pPr algn="just">
              <a:spcBef>
                <a:spcPct val="0"/>
              </a:spcBef>
              <a:buFontTx/>
              <a:buNone/>
            </a:pPr>
            <a:r>
              <a:rPr lang="ru-RU" altLang="ru-RU" sz="1200" b="1" dirty="0"/>
              <a:t>- ООО «Петербургский завод прецизионных сплавов», предписание от 11.02.2022 № 16-10/460-435, (1 нарушение);</a:t>
            </a:r>
          </a:p>
          <a:p>
            <a:pPr algn="just">
              <a:spcBef>
                <a:spcPct val="0"/>
              </a:spcBef>
              <a:buFontTx/>
              <a:buNone/>
            </a:pPr>
            <a:r>
              <a:rPr lang="ru-RU" altLang="ru-RU" sz="1200" b="1" dirty="0"/>
              <a:t>- ФГБУ «НМИЦ им. В.А. </a:t>
            </a:r>
            <a:r>
              <a:rPr lang="ru-RU" altLang="ru-RU" sz="1200" b="1" dirty="0" err="1"/>
              <a:t>Алмазова</a:t>
            </a:r>
            <a:r>
              <a:rPr lang="ru-RU" altLang="ru-RU" sz="1200" b="1" dirty="0"/>
              <a:t>», </a:t>
            </a:r>
            <a:r>
              <a:rPr lang="ru-RU" altLang="ru-RU" sz="1200" dirty="0"/>
              <a:t>предписание 12.04.2022 № 16-10/460-1136 (1 нарушение);</a:t>
            </a:r>
          </a:p>
          <a:p>
            <a:pPr algn="just">
              <a:spcBef>
                <a:spcPct val="0"/>
              </a:spcBef>
              <a:buFontTx/>
              <a:buNone/>
            </a:pPr>
            <a:r>
              <a:rPr lang="ru-RU" altLang="ru-RU" sz="1200" b="1" dirty="0"/>
              <a:t>- АО «Силовые машины», </a:t>
            </a:r>
            <a:r>
              <a:rPr lang="ru-RU" altLang="ru-RU" sz="1200" dirty="0"/>
              <a:t>предписание от 16.05.2022 № 16-10/460-1690 (2 нарушения);</a:t>
            </a:r>
          </a:p>
          <a:p>
            <a:pPr algn="just">
              <a:spcBef>
                <a:spcPct val="0"/>
              </a:spcBef>
              <a:buFontTx/>
              <a:buNone/>
            </a:pPr>
            <a:r>
              <a:rPr lang="ru-RU" altLang="ru-RU" sz="1200" b="1" dirty="0"/>
              <a:t>- АО «ЦС «Звездочка», </a:t>
            </a:r>
            <a:r>
              <a:rPr lang="ru-RU" altLang="ru-RU" sz="1200" dirty="0"/>
              <a:t>предписание № 20-12/460-1348 от 21.04.2022 (1 нарушение);</a:t>
            </a:r>
          </a:p>
          <a:p>
            <a:pPr algn="just">
              <a:spcBef>
                <a:spcPct val="0"/>
              </a:spcBef>
              <a:buFontTx/>
              <a:buNone/>
            </a:pPr>
            <a:r>
              <a:rPr lang="ru-RU" altLang="ru-RU" sz="1200" b="1" dirty="0" smtClean="0"/>
              <a:t>- Управление </a:t>
            </a:r>
            <a:r>
              <a:rPr lang="ru-RU" altLang="ru-RU" sz="1200" b="1" dirty="0"/>
              <a:t>Росгвардии по Ненецкому автономному округу, </a:t>
            </a:r>
            <a:r>
              <a:rPr lang="ru-RU" altLang="ru-RU" sz="1200" dirty="0"/>
              <a:t>предписание № 20-12/460-2476 от 15.07.2022 (2 нарушения);</a:t>
            </a:r>
          </a:p>
          <a:p>
            <a:pPr algn="just">
              <a:spcBef>
                <a:spcPct val="0"/>
              </a:spcBef>
              <a:buFontTx/>
              <a:buNone/>
            </a:pPr>
            <a:r>
              <a:rPr lang="ru-RU" altLang="ru-RU" sz="1200" b="1" dirty="0"/>
              <a:t>- Филиал АО «Группа «Илим» в г. Коряжме, </a:t>
            </a:r>
            <a:r>
              <a:rPr lang="ru-RU" altLang="ru-RU" sz="1200" dirty="0"/>
              <a:t>предписание № 20-12/460-2114 от 09.09.2020 (1 нарушение);</a:t>
            </a:r>
          </a:p>
          <a:p>
            <a:pPr algn="just">
              <a:spcBef>
                <a:spcPct val="0"/>
              </a:spcBef>
              <a:buFontTx/>
              <a:buNone/>
            </a:pPr>
            <a:r>
              <a:rPr lang="ru-RU" altLang="ru-RU" sz="1200" b="1" dirty="0"/>
              <a:t>- ФГБУ «РНЦ РХТ», Минздрав РФ, </a:t>
            </a:r>
            <a:r>
              <a:rPr lang="ru-RU" altLang="ru-RU" sz="1200" dirty="0"/>
              <a:t>предписание от 23.09.2022 № 16-10/460-3382(1 нарушение).</a:t>
            </a:r>
          </a:p>
        </p:txBody>
      </p:sp>
      <p:sp>
        <p:nvSpPr>
          <p:cNvPr id="4" name="Номер слайда 3"/>
          <p:cNvSpPr>
            <a:spLocks noGrp="1"/>
          </p:cNvSpPr>
          <p:nvPr>
            <p:ph type="sldNum" sz="quarter" idx="12"/>
          </p:nvPr>
        </p:nvSpPr>
        <p:spPr/>
        <p:txBody>
          <a:bodyPr/>
          <a:lstStyle/>
          <a:p>
            <a:fld id="{33D6E5A2-EC83-451F-A719-9AC1370DD5CF}" type="slidenum">
              <a:rPr lang="ru-RU" smtClean="0"/>
              <a:pPr/>
              <a:t>21</a:t>
            </a:fld>
            <a:endParaRPr lang="ru-RU"/>
          </a:p>
        </p:txBody>
      </p:sp>
      <p:sp>
        <p:nvSpPr>
          <p:cNvPr id="2" name="Прямоугольник 1"/>
          <p:cNvSpPr/>
          <p:nvPr/>
        </p:nvSpPr>
        <p:spPr>
          <a:xfrm>
            <a:off x="2051720" y="980728"/>
            <a:ext cx="5601610" cy="369332"/>
          </a:xfrm>
          <a:prstGeom prst="rect">
            <a:avLst/>
          </a:prstGeom>
        </p:spPr>
        <p:txBody>
          <a:bodyPr wrap="square">
            <a:spAutoFit/>
          </a:bodyPr>
          <a:lstStyle/>
          <a:p>
            <a:pPr algn="ctr">
              <a:defRPr/>
            </a:pPr>
            <a:r>
              <a:rPr lang="ru-RU" b="1" dirty="0">
                <a:solidFill>
                  <a:schemeClr val="tx2">
                    <a:lumMod val="50000"/>
                  </a:schemeClr>
                </a:solidFill>
              </a:rPr>
              <a:t>НАДЗОР ЗА УЧЕТОМ И КОНТРОЛЕМ РВ И РАО</a:t>
            </a:r>
            <a:endParaRPr lang="en-US" b="1" kern="0" dirty="0">
              <a:solidFill>
                <a:prstClr val="white"/>
              </a:solidFill>
              <a:effectLst>
                <a:outerShdw blurRad="38100" dist="38100" dir="2700000" algn="tl">
                  <a:srgbClr val="000000"/>
                </a:outerShdw>
              </a:effectLst>
              <a:latin typeface="Arial" pitchFamily="34" charset="0"/>
              <a:cs typeface="Arial" pitchFamily="34" charset="0"/>
            </a:endParaRPr>
          </a:p>
        </p:txBody>
      </p:sp>
    </p:spTree>
    <p:extLst>
      <p:ext uri="{BB962C8B-B14F-4D97-AF65-F5344CB8AC3E}">
        <p14:creationId xmlns:p14="http://schemas.microsoft.com/office/powerpoint/2010/main" val="322226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a:bodyPr>
          <a:lstStyle/>
          <a:p>
            <a:r>
              <a:rPr lang="ru-RU" sz="1800" b="1" dirty="0">
                <a:solidFill>
                  <a:schemeClr val="tx2">
                    <a:lumMod val="50000"/>
                  </a:schemeClr>
                </a:solidFill>
              </a:rPr>
              <a:t>НАДЗОР ЗА СИСТЕМОЙ ГОСУДАРСТВЕННОГО УЧЕТА И </a:t>
            </a:r>
            <a:r>
              <a:rPr lang="ru-RU" sz="1800" b="1" dirty="0" smtClean="0">
                <a:solidFill>
                  <a:schemeClr val="tx2">
                    <a:lumMod val="50000"/>
                  </a:schemeClr>
                </a:solidFill>
              </a:rPr>
              <a:t>КОНТРОЛЯ</a:t>
            </a:r>
            <a:endParaRPr lang="ru-RU" sz="1800" dirty="0"/>
          </a:p>
        </p:txBody>
      </p:sp>
      <p:sp>
        <p:nvSpPr>
          <p:cNvPr id="41986"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C7EDF0E-50CD-44B5-948D-E61DDCCB4853}" type="slidenum">
              <a:rPr lang="ru-RU" altLang="ru-RU" sz="1400" smtClean="0"/>
              <a:pPr>
                <a:spcBef>
                  <a:spcPct val="0"/>
                </a:spcBef>
                <a:buFontTx/>
                <a:buNone/>
              </a:pPr>
              <a:t>22</a:t>
            </a:fld>
            <a:endParaRPr lang="ru-RU" altLang="ru-RU" sz="1400" smtClean="0"/>
          </a:p>
        </p:txBody>
      </p:sp>
      <p:graphicFrame>
        <p:nvGraphicFramePr>
          <p:cNvPr id="16" name="Таблица 15"/>
          <p:cNvGraphicFramePr>
            <a:graphicFrameLocks noGrp="1"/>
          </p:cNvGraphicFramePr>
          <p:nvPr>
            <p:extLst>
              <p:ext uri="{D42A27DB-BD31-4B8C-83A1-F6EECF244321}">
                <p14:modId xmlns:p14="http://schemas.microsoft.com/office/powerpoint/2010/main" val="1033090539"/>
              </p:ext>
            </p:extLst>
          </p:nvPr>
        </p:nvGraphicFramePr>
        <p:xfrm>
          <a:off x="132143" y="1413894"/>
          <a:ext cx="8832345" cy="2550370"/>
        </p:xfrm>
        <a:graphic>
          <a:graphicData uri="http://schemas.openxmlformats.org/drawingml/2006/table">
            <a:tbl>
              <a:tblPr>
                <a:tableStyleId>{16D9F66E-5EB9-4882-86FB-DCBF35E3C3E4}</a:tableStyleId>
              </a:tblPr>
              <a:tblGrid>
                <a:gridCol w="4183741">
                  <a:extLst>
                    <a:ext uri="{9D8B030D-6E8A-4147-A177-3AD203B41FA5}">
                      <a16:colId xmlns:a16="http://schemas.microsoft.com/office/drawing/2014/main" val="20000"/>
                    </a:ext>
                  </a:extLst>
                </a:gridCol>
                <a:gridCol w="852245">
                  <a:extLst>
                    <a:ext uri="{9D8B030D-6E8A-4147-A177-3AD203B41FA5}">
                      <a16:colId xmlns:a16="http://schemas.microsoft.com/office/drawing/2014/main" val="20001"/>
                    </a:ext>
                  </a:extLst>
                </a:gridCol>
                <a:gridCol w="774767">
                  <a:extLst>
                    <a:ext uri="{9D8B030D-6E8A-4147-A177-3AD203B41FA5}">
                      <a16:colId xmlns:a16="http://schemas.microsoft.com/office/drawing/2014/main" val="20002"/>
                    </a:ext>
                  </a:extLst>
                </a:gridCol>
                <a:gridCol w="774767">
                  <a:extLst>
                    <a:ext uri="{9D8B030D-6E8A-4147-A177-3AD203B41FA5}">
                      <a16:colId xmlns:a16="http://schemas.microsoft.com/office/drawing/2014/main" val="20003"/>
                    </a:ext>
                  </a:extLst>
                </a:gridCol>
                <a:gridCol w="542337">
                  <a:extLst>
                    <a:ext uri="{9D8B030D-6E8A-4147-A177-3AD203B41FA5}">
                      <a16:colId xmlns:a16="http://schemas.microsoft.com/office/drawing/2014/main" val="20004"/>
                    </a:ext>
                  </a:extLst>
                </a:gridCol>
                <a:gridCol w="542337">
                  <a:extLst>
                    <a:ext uri="{9D8B030D-6E8A-4147-A177-3AD203B41FA5}">
                      <a16:colId xmlns:a16="http://schemas.microsoft.com/office/drawing/2014/main" val="20005"/>
                    </a:ext>
                  </a:extLst>
                </a:gridCol>
                <a:gridCol w="542337">
                  <a:extLst>
                    <a:ext uri="{9D8B030D-6E8A-4147-A177-3AD203B41FA5}">
                      <a16:colId xmlns:a16="http://schemas.microsoft.com/office/drawing/2014/main" val="20006"/>
                    </a:ext>
                  </a:extLst>
                </a:gridCol>
                <a:gridCol w="619814">
                  <a:extLst>
                    <a:ext uri="{9D8B030D-6E8A-4147-A177-3AD203B41FA5}">
                      <a16:colId xmlns:a16="http://schemas.microsoft.com/office/drawing/2014/main" val="20007"/>
                    </a:ext>
                  </a:extLst>
                </a:gridCol>
              </a:tblGrid>
              <a:tr h="19748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002060"/>
                          </a:solidFill>
                          <a:latin typeface="Arial" panose="020B0604020202020204" pitchFamily="34" charset="0"/>
                          <a:cs typeface="Arial" panose="020B0604020202020204" pitchFamily="34" charset="0"/>
                        </a:rPr>
                        <a:t>Наименование сведений</a:t>
                      </a:r>
                      <a:endParaRPr lang="ru-RU" sz="1200" b="1" kern="1200" dirty="0">
                        <a:solidFill>
                          <a:srgbClr val="002060"/>
                        </a:solidFill>
                        <a:latin typeface="Arial" panose="020B0604020202020204" pitchFamily="34" charset="0"/>
                        <a:ea typeface="+mn-ea"/>
                        <a:cs typeface="Arial" panose="020B0604020202020204" pitchFamily="34" charset="0"/>
                      </a:endParaRPr>
                    </a:p>
                  </a:txBody>
                  <a:tcPr marL="6351" marR="6351" marT="0" marB="0" anchor="ctr">
                    <a:solidFill>
                      <a:srgbClr val="CCECFF"/>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002060"/>
                          </a:solidFill>
                          <a:effectLst/>
                          <a:latin typeface="Arial" panose="020B0604020202020204" pitchFamily="34" charset="0"/>
                          <a:cs typeface="Arial" panose="020B0604020202020204" pitchFamily="34" charset="0"/>
                        </a:rPr>
                        <a:t>Всего по МТУ</a:t>
                      </a:r>
                      <a:endParaRPr lang="ru-RU" sz="1200" b="1" kern="1200" dirty="0">
                        <a:solidFill>
                          <a:srgbClr val="002060"/>
                        </a:solidFill>
                        <a:latin typeface="Arial" panose="020B0604020202020204" pitchFamily="34" charset="0"/>
                        <a:ea typeface="+mn-ea"/>
                        <a:cs typeface="Arial" panose="020B0604020202020204" pitchFamily="34" charset="0"/>
                      </a:endParaRPr>
                    </a:p>
                  </a:txBody>
                  <a:tcPr marL="6351" marR="6351" marT="0" marB="0" anchor="ctr">
                    <a:solidFill>
                      <a:srgbClr val="CCECFF"/>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rgbClr val="002060"/>
                          </a:solidFill>
                          <a:latin typeface="Arial" panose="020B0604020202020204" pitchFamily="34" charset="0"/>
                          <a:cs typeface="Arial" panose="020B0604020202020204" pitchFamily="34" charset="0"/>
                        </a:rPr>
                        <a:t> </a:t>
                      </a:r>
                      <a:r>
                        <a:rPr lang="ru-RU" sz="1200" b="1" kern="1200" dirty="0" smtClean="0">
                          <a:solidFill>
                            <a:srgbClr val="002060"/>
                          </a:solidFill>
                          <a:latin typeface="Arial" panose="020B0604020202020204" pitchFamily="34" charset="0"/>
                          <a:cs typeface="Arial" panose="020B0604020202020204" pitchFamily="34" charset="0"/>
                        </a:rPr>
                        <a:t>РАО</a:t>
                      </a:r>
                      <a:endParaRPr lang="ru-RU" sz="1200" b="1" kern="1200" dirty="0">
                        <a:solidFill>
                          <a:srgbClr val="002060"/>
                        </a:solidFill>
                        <a:latin typeface="Arial" panose="020B0604020202020204" pitchFamily="34" charset="0"/>
                        <a:ea typeface="+mn-ea"/>
                        <a:cs typeface="Arial" panose="020B0604020202020204" pitchFamily="34" charset="0"/>
                      </a:endParaRPr>
                    </a:p>
                  </a:txBody>
                  <a:tcPr marL="6351" marR="6351" marT="0" marB="0" anchor="ctr">
                    <a:solidFill>
                      <a:srgbClr val="CCECFF"/>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002060"/>
                          </a:solidFill>
                          <a:latin typeface="Arial" panose="020B0604020202020204" pitchFamily="34" charset="0"/>
                          <a:cs typeface="Arial" panose="020B0604020202020204" pitchFamily="34" charset="0"/>
                        </a:rPr>
                        <a:t>ОРИ</a:t>
                      </a:r>
                      <a:endParaRPr lang="ru-RU" sz="1200" b="1" kern="1200" dirty="0">
                        <a:solidFill>
                          <a:srgbClr val="002060"/>
                        </a:solidFill>
                        <a:latin typeface="Arial" panose="020B0604020202020204" pitchFamily="34" charset="0"/>
                        <a:ea typeface="+mn-ea"/>
                        <a:cs typeface="Arial" panose="020B0604020202020204" pitchFamily="34" charset="0"/>
                      </a:endParaRPr>
                    </a:p>
                  </a:txBody>
                  <a:tcPr marL="6351" marR="6351" marT="0" marB="0" anchor="ctr">
                    <a:solidFill>
                      <a:srgbClr val="CCECFF"/>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002060"/>
                          </a:solidFill>
                          <a:latin typeface="Arial" panose="020B0604020202020204" pitchFamily="34" charset="0"/>
                          <a:ea typeface="+mn-ea"/>
                          <a:cs typeface="Arial" panose="020B0604020202020204" pitchFamily="34" charset="0"/>
                        </a:rPr>
                        <a:t>Категория ЗРИ</a:t>
                      </a:r>
                      <a:endParaRPr lang="ru-RU" sz="1200" b="1" kern="1200" dirty="0">
                        <a:solidFill>
                          <a:srgbClr val="002060"/>
                        </a:solidFill>
                        <a:latin typeface="Arial" panose="020B0604020202020204" pitchFamily="34" charset="0"/>
                        <a:ea typeface="+mn-ea"/>
                        <a:cs typeface="Arial" panose="020B0604020202020204" pitchFamily="34" charset="0"/>
                      </a:endParaRPr>
                    </a:p>
                  </a:txBody>
                  <a:tcPr marL="6351" marR="6351" marT="0" marB="0" anchor="ctr">
                    <a:solidFill>
                      <a:srgbClr val="CCECF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b="1" kern="1200" dirty="0">
                        <a:solidFill>
                          <a:schemeClr val="tx1"/>
                        </a:solidFill>
                        <a:latin typeface="Arial" panose="020B0604020202020204" pitchFamily="34" charset="0"/>
                        <a:ea typeface="+mn-ea"/>
                        <a:cs typeface="Arial" panose="020B0604020202020204" pitchFamily="34" charset="0"/>
                      </a:endParaRPr>
                    </a:p>
                  </a:txBody>
                  <a:tcPr marL="6350" marR="6350" marT="0" marB="0" anchor="ctr">
                    <a:solidFill>
                      <a:srgbClr val="CCECF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b="1" kern="1200" dirty="0">
                        <a:solidFill>
                          <a:schemeClr val="tx1"/>
                        </a:solidFill>
                        <a:latin typeface="Arial" panose="020B0604020202020204" pitchFamily="34" charset="0"/>
                        <a:ea typeface="+mn-ea"/>
                        <a:cs typeface="Arial" panose="020B0604020202020204" pitchFamily="34" charset="0"/>
                      </a:endParaRPr>
                    </a:p>
                  </a:txBody>
                  <a:tcPr marL="6350" marR="6350" marT="0" marB="0" anchor="ctr">
                    <a:solidFill>
                      <a:srgbClr val="CCECF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b="1" kern="1200" dirty="0">
                        <a:solidFill>
                          <a:schemeClr val="tx1"/>
                        </a:solidFill>
                        <a:latin typeface="Arial" panose="020B0604020202020204" pitchFamily="34" charset="0"/>
                        <a:ea typeface="+mn-ea"/>
                        <a:cs typeface="Arial" panose="020B0604020202020204" pitchFamily="34" charset="0"/>
                      </a:endParaRPr>
                    </a:p>
                  </a:txBody>
                  <a:tcPr marL="6350" marR="6350" marT="0" marB="0" anchor="ctr">
                    <a:solidFill>
                      <a:srgbClr val="CCECFF"/>
                    </a:solidFill>
                  </a:tcPr>
                </a:tc>
                <a:extLst>
                  <a:ext uri="{0D108BD9-81ED-4DB2-BD59-A6C34878D82A}">
                    <a16:rowId xmlns:a16="http://schemas.microsoft.com/office/drawing/2014/main" val="10000"/>
                  </a:ext>
                </a:extLst>
              </a:tr>
              <a:tr h="26506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b="1" dirty="0">
                          <a:solidFill>
                            <a:srgbClr val="002060"/>
                          </a:solidFill>
                          <a:effectLst/>
                          <a:latin typeface="Arial" panose="020B0604020202020204" pitchFamily="34" charset="0"/>
                          <a:cs typeface="Arial" panose="020B0604020202020204" pitchFamily="34" charset="0"/>
                        </a:rPr>
                        <a:t>1</a:t>
                      </a:r>
                      <a:endParaRPr lang="ru-RU"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25402" marR="25402" marT="0" marB="0" anchor="ctr">
                    <a:solidFill>
                      <a:srgbClr val="CCECFF"/>
                    </a:solidFill>
                  </a:tcPr>
                </a:tc>
                <a:tc>
                  <a:txBody>
                    <a:bodyPr/>
                    <a:lstStyle/>
                    <a:p>
                      <a:pPr algn="ctr">
                        <a:lnSpc>
                          <a:spcPct val="115000"/>
                        </a:lnSpc>
                        <a:spcAft>
                          <a:spcPts val="0"/>
                        </a:spcAft>
                      </a:pPr>
                      <a:r>
                        <a:rPr lang="ru-RU" sz="1200" b="1" dirty="0">
                          <a:solidFill>
                            <a:srgbClr val="002060"/>
                          </a:solidFill>
                          <a:effectLst/>
                          <a:latin typeface="Arial" panose="020B0604020202020204" pitchFamily="34" charset="0"/>
                          <a:cs typeface="Arial" panose="020B0604020202020204" pitchFamily="34" charset="0"/>
                        </a:rPr>
                        <a:t>2</a:t>
                      </a:r>
                      <a:endParaRPr lang="ru-RU"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25402" marR="25402" marT="0" marB="0" anchor="ctr">
                    <a:solidFill>
                      <a:srgbClr val="CCECFF"/>
                    </a:solidFill>
                  </a:tcPr>
                </a:tc>
                <a:tc>
                  <a:txBody>
                    <a:bodyPr/>
                    <a:lstStyle/>
                    <a:p>
                      <a:pPr algn="ctr">
                        <a:lnSpc>
                          <a:spcPct val="115000"/>
                        </a:lnSpc>
                        <a:spcAft>
                          <a:spcPts val="0"/>
                        </a:spcAft>
                      </a:pPr>
                      <a:r>
                        <a:rPr lang="ru-RU" sz="1200" b="1" dirty="0">
                          <a:solidFill>
                            <a:srgbClr val="002060"/>
                          </a:solidFill>
                          <a:effectLst/>
                          <a:latin typeface="Arial" panose="020B0604020202020204" pitchFamily="34" charset="0"/>
                          <a:cs typeface="Arial" panose="020B0604020202020204" pitchFamily="34" charset="0"/>
                        </a:rPr>
                        <a:t>3</a:t>
                      </a:r>
                      <a:endParaRPr lang="ru-RU"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25402" marR="25402" marT="0" marB="0" anchor="ctr">
                    <a:solidFill>
                      <a:srgbClr val="CCECFF"/>
                    </a:solidFill>
                  </a:tcPr>
                </a:tc>
                <a:tc>
                  <a:txBody>
                    <a:bodyPr/>
                    <a:lstStyle/>
                    <a:p>
                      <a:pPr indent="-25400" algn="ctr">
                        <a:lnSpc>
                          <a:spcPct val="115000"/>
                        </a:lnSpc>
                        <a:spcAft>
                          <a:spcPts val="0"/>
                        </a:spcAft>
                      </a:pPr>
                      <a:r>
                        <a:rPr lang="ru-RU" sz="1200" b="1" dirty="0">
                          <a:solidFill>
                            <a:srgbClr val="002060"/>
                          </a:solidFill>
                          <a:effectLst/>
                          <a:latin typeface="Arial" panose="020B0604020202020204" pitchFamily="34" charset="0"/>
                          <a:cs typeface="Arial" panose="020B0604020202020204" pitchFamily="34" charset="0"/>
                        </a:rPr>
                        <a:t>4 и 5</a:t>
                      </a:r>
                      <a:endParaRPr lang="ru-RU"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25402" marR="25402" marT="0" marB="0" anchor="ctr">
                    <a:solidFill>
                      <a:srgbClr val="CCECFF"/>
                    </a:solidFill>
                  </a:tcPr>
                </a:tc>
                <a:extLst>
                  <a:ext uri="{0D108BD9-81ED-4DB2-BD59-A6C34878D82A}">
                    <a16:rowId xmlns:a16="http://schemas.microsoft.com/office/drawing/2014/main" val="10001"/>
                  </a:ext>
                </a:extLst>
              </a:tr>
              <a:tr h="372051">
                <a:tc>
                  <a:txBody>
                    <a:bodyPr/>
                    <a:lstStyle/>
                    <a:p>
                      <a:pPr marL="64770">
                        <a:lnSpc>
                          <a:spcPct val="115000"/>
                        </a:lnSpc>
                        <a:spcBef>
                          <a:spcPts val="300"/>
                        </a:spcBef>
                        <a:spcAft>
                          <a:spcPts val="300"/>
                        </a:spcAft>
                      </a:pPr>
                      <a:r>
                        <a:rPr lang="ru-RU" sz="1200" dirty="0">
                          <a:effectLst/>
                          <a:latin typeface="Arial" panose="020B0604020202020204" pitchFamily="34" charset="0"/>
                          <a:cs typeface="Arial" panose="020B0604020202020204" pitchFamily="34" charset="0"/>
                        </a:rPr>
                        <a:t>Количество поднадзорных организаций</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5402" marR="25402" marT="0" marB="0"/>
                </a:tc>
                <a:tc>
                  <a:txBody>
                    <a:bodyPr/>
                    <a:lstStyle/>
                    <a:p>
                      <a:pPr marL="64770" algn="ctr">
                        <a:spcBef>
                          <a:spcPts val="0"/>
                        </a:spcBef>
                        <a:spcAft>
                          <a:spcPts val="0"/>
                        </a:spcAft>
                      </a:pPr>
                      <a:r>
                        <a:rPr lang="ru-RU" sz="2000" dirty="0">
                          <a:effectLst/>
                          <a:latin typeface="+mn-lt"/>
                          <a:ea typeface="Times New Roman" panose="02020603050405020304" pitchFamily="18" charset="0"/>
                          <a:cs typeface="Times New Roman" panose="02020603050405020304" pitchFamily="18" charset="0"/>
                        </a:rPr>
                        <a:t>296</a:t>
                      </a:r>
                      <a:r>
                        <a:rPr lang="ru-RU" sz="2000" baseline="30000" dirty="0">
                          <a:effectLst/>
                          <a:latin typeface="+mn-lt"/>
                          <a:ea typeface="Times New Roman" panose="02020603050405020304" pitchFamily="18" charset="0"/>
                          <a:cs typeface="Times New Roman" panose="02020603050405020304" pitchFamily="18" charset="0"/>
                        </a:rPr>
                        <a:t>*</a:t>
                      </a:r>
                      <a:endParaRPr lang="ru-RU" sz="20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marL="64770" algn="ctr">
                        <a:spcBef>
                          <a:spcPts val="0"/>
                        </a:spcBef>
                        <a:spcAft>
                          <a:spcPts val="0"/>
                        </a:spcAft>
                      </a:pPr>
                      <a:r>
                        <a:rPr lang="ru-RU" sz="2000" dirty="0" smtClean="0">
                          <a:effectLst/>
                          <a:latin typeface="+mn-lt"/>
                          <a:ea typeface="Times New Roman" panose="02020603050405020304" pitchFamily="18" charset="0"/>
                          <a:cs typeface="Times New Roman" panose="02020603050405020304" pitchFamily="18" charset="0"/>
                        </a:rPr>
                        <a:t>14</a:t>
                      </a:r>
                      <a:endParaRPr lang="ru-RU" sz="20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marL="64770" algn="ctr" defTabSz="914400" rtl="0" eaLnBrk="1" latinLnBrk="0" hangingPunct="1">
                        <a:spcBef>
                          <a:spcPts val="0"/>
                        </a:spcBef>
                        <a:spcAft>
                          <a:spcPts val="0"/>
                        </a:spcAft>
                      </a:pPr>
                      <a:r>
                        <a:rPr lang="ru-RU" sz="2000" kern="1200" dirty="0">
                          <a:solidFill>
                            <a:schemeClr val="dk1"/>
                          </a:solidFill>
                          <a:effectLst/>
                          <a:latin typeface="+mn-lt"/>
                          <a:ea typeface="Times New Roman" panose="02020603050405020304" pitchFamily="18" charset="0"/>
                          <a:cs typeface="Times New Roman" panose="02020603050405020304" pitchFamily="18" charset="0"/>
                        </a:rPr>
                        <a:t> </a:t>
                      </a:r>
                      <a:r>
                        <a:rPr lang="ru-RU" sz="2000" kern="1200" dirty="0" smtClean="0">
                          <a:solidFill>
                            <a:schemeClr val="dk1"/>
                          </a:solidFill>
                          <a:effectLst/>
                          <a:latin typeface="+mn-lt"/>
                          <a:ea typeface="Times New Roman" panose="02020603050405020304" pitchFamily="18" charset="0"/>
                          <a:cs typeface="Times New Roman" panose="02020603050405020304" pitchFamily="18" charset="0"/>
                        </a:rPr>
                        <a:t>21</a:t>
                      </a:r>
                      <a:endParaRPr lang="ru-RU" sz="2000" kern="1200" dirty="0">
                        <a:solidFill>
                          <a:schemeClr val="dk1"/>
                        </a:solidFill>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marL="64770">
                        <a:spcBef>
                          <a:spcPts val="300"/>
                        </a:spcBef>
                        <a:spcAft>
                          <a:spcPts val="300"/>
                        </a:spcAft>
                      </a:pPr>
                      <a:r>
                        <a:rPr lang="ru-RU" sz="2000" dirty="0">
                          <a:effectLst/>
                          <a:latin typeface="+mn-lt"/>
                          <a:ea typeface="Times New Roman" panose="02020603050405020304" pitchFamily="18" charset="0"/>
                          <a:cs typeface="Times New Roman" panose="02020603050405020304" pitchFamily="18" charset="0"/>
                        </a:rPr>
                        <a:t>8</a:t>
                      </a:r>
                    </a:p>
                  </a:txBody>
                  <a:tcPr marL="25400" marR="25400" marT="0" marB="0"/>
                </a:tc>
                <a:tc>
                  <a:txBody>
                    <a:bodyPr/>
                    <a:lstStyle/>
                    <a:p>
                      <a:pPr marL="64770">
                        <a:spcBef>
                          <a:spcPts val="300"/>
                        </a:spcBef>
                        <a:spcAft>
                          <a:spcPts val="300"/>
                        </a:spcAft>
                      </a:pPr>
                      <a:r>
                        <a:rPr lang="ru-RU" sz="2000" dirty="0">
                          <a:effectLst/>
                          <a:latin typeface="+mn-lt"/>
                          <a:ea typeface="Times New Roman" panose="02020603050405020304" pitchFamily="18" charset="0"/>
                          <a:cs typeface="Times New Roman" panose="02020603050405020304" pitchFamily="18" charset="0"/>
                        </a:rPr>
                        <a:t>22</a:t>
                      </a:r>
                    </a:p>
                  </a:txBody>
                  <a:tcPr marL="25400" marR="25400" marT="0" marB="0"/>
                </a:tc>
                <a:tc>
                  <a:txBody>
                    <a:bodyPr/>
                    <a:lstStyle/>
                    <a:p>
                      <a:pPr marL="64770">
                        <a:spcBef>
                          <a:spcPts val="300"/>
                        </a:spcBef>
                        <a:spcAft>
                          <a:spcPts val="300"/>
                        </a:spcAft>
                      </a:pPr>
                      <a:r>
                        <a:rPr lang="ru-RU" sz="2000" dirty="0">
                          <a:effectLst/>
                          <a:latin typeface="+mn-lt"/>
                          <a:ea typeface="Times New Roman" panose="02020603050405020304" pitchFamily="18" charset="0"/>
                          <a:cs typeface="Times New Roman" panose="02020603050405020304" pitchFamily="18" charset="0"/>
                        </a:rPr>
                        <a:t>33</a:t>
                      </a:r>
                    </a:p>
                  </a:txBody>
                  <a:tcPr marL="25400" marR="25400" marT="0" marB="0"/>
                </a:tc>
                <a:tc>
                  <a:txBody>
                    <a:bodyPr/>
                    <a:lstStyle/>
                    <a:p>
                      <a:pPr marL="64770">
                        <a:spcBef>
                          <a:spcPts val="300"/>
                        </a:spcBef>
                        <a:spcAft>
                          <a:spcPts val="300"/>
                        </a:spcAft>
                      </a:pPr>
                      <a:r>
                        <a:rPr lang="ru-RU" sz="2000" dirty="0">
                          <a:effectLst/>
                          <a:latin typeface="+mn-lt"/>
                          <a:ea typeface="Times New Roman" panose="02020603050405020304" pitchFamily="18" charset="0"/>
                          <a:cs typeface="Times New Roman" panose="02020603050405020304" pitchFamily="18" charset="0"/>
                        </a:rPr>
                        <a:t>196</a:t>
                      </a:r>
                    </a:p>
                  </a:txBody>
                  <a:tcPr marL="25400" marR="25400" marT="0" marB="0"/>
                </a:tc>
                <a:extLst>
                  <a:ext uri="{0D108BD9-81ED-4DB2-BD59-A6C34878D82A}">
                    <a16:rowId xmlns:a16="http://schemas.microsoft.com/office/drawing/2014/main" val="10002"/>
                  </a:ext>
                </a:extLst>
              </a:tr>
              <a:tr h="416223">
                <a:tc>
                  <a:txBody>
                    <a:bodyPr/>
                    <a:lstStyle/>
                    <a:p>
                      <a:pPr marL="64770">
                        <a:lnSpc>
                          <a:spcPct val="115000"/>
                        </a:lnSpc>
                        <a:spcBef>
                          <a:spcPts val="300"/>
                        </a:spcBef>
                        <a:spcAft>
                          <a:spcPts val="300"/>
                        </a:spcAft>
                      </a:pPr>
                      <a:r>
                        <a:rPr lang="ru-RU" sz="1200" dirty="0">
                          <a:effectLst/>
                          <a:latin typeface="Arial" panose="020B0604020202020204" pitchFamily="34" charset="0"/>
                          <a:cs typeface="Arial" panose="020B0604020202020204" pitchFamily="34" charset="0"/>
                        </a:rPr>
                        <a:t>Количество поставленных       на учет поднадзорных организаций</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5402" marR="25402" marT="0" marB="0"/>
                </a:tc>
                <a:tc>
                  <a:txBody>
                    <a:bodyPr/>
                    <a:lstStyle/>
                    <a:p>
                      <a:pPr marL="64770" algn="ctr">
                        <a:spcBef>
                          <a:spcPts val="0"/>
                        </a:spcBef>
                        <a:spcAft>
                          <a:spcPts val="0"/>
                        </a:spcAft>
                      </a:pPr>
                      <a:r>
                        <a:rPr lang="ru-RU" sz="2000" dirty="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marL="64770"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marL="64770" algn="ctr">
                        <a:spcBef>
                          <a:spcPts val="0"/>
                        </a:spcBef>
                        <a:spcAft>
                          <a:spcPts val="0"/>
                        </a:spcAft>
                      </a:pPr>
                      <a:r>
                        <a:rPr lang="ru-RU" sz="2000" dirty="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marL="64770"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extLst>
                  <a:ext uri="{0D108BD9-81ED-4DB2-BD59-A6C34878D82A}">
                    <a16:rowId xmlns:a16="http://schemas.microsoft.com/office/drawing/2014/main" val="10003"/>
                  </a:ext>
                </a:extLst>
              </a:tr>
              <a:tr h="294398">
                <a:tc>
                  <a:txBody>
                    <a:bodyPr/>
                    <a:lstStyle/>
                    <a:p>
                      <a:pPr marL="64770">
                        <a:lnSpc>
                          <a:spcPct val="115000"/>
                        </a:lnSpc>
                        <a:spcBef>
                          <a:spcPts val="300"/>
                        </a:spcBef>
                        <a:spcAft>
                          <a:spcPts val="300"/>
                        </a:spcAft>
                      </a:pPr>
                      <a:r>
                        <a:rPr lang="ru-RU" sz="1200" dirty="0">
                          <a:effectLst/>
                          <a:latin typeface="Arial" panose="020B0604020202020204" pitchFamily="34" charset="0"/>
                          <a:cs typeface="Arial" panose="020B0604020202020204" pitchFamily="34" charset="0"/>
                        </a:rPr>
                        <a:t>Количество снятых с учета поднадзорных организаций</a:t>
                      </a:r>
                      <a:endParaRPr lang="ru-RU" sz="1200" dirty="0">
                        <a:effectLst/>
                        <a:latin typeface="Arial" panose="020B0604020202020204" pitchFamily="34" charset="0"/>
                        <a:ea typeface="Calibri" panose="020F0502020204030204" pitchFamily="34" charset="0"/>
                        <a:cs typeface="Arial" panose="020B0604020202020204" pitchFamily="34" charset="0"/>
                      </a:endParaRPr>
                    </a:p>
                  </a:txBody>
                  <a:tcPr marL="25402" marR="25402" marT="0" marB="0"/>
                </a:tc>
                <a:tc>
                  <a:txBody>
                    <a:bodyPr/>
                    <a:lstStyle/>
                    <a:p>
                      <a:pPr marL="64770"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3</a:t>
                      </a:r>
                    </a:p>
                  </a:txBody>
                  <a:tcPr marL="25400" marR="25400" marT="0" marB="0"/>
                </a:tc>
                <a:tc>
                  <a:txBody>
                    <a:bodyPr/>
                    <a:lstStyle/>
                    <a:p>
                      <a:pPr marL="64770"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marL="64770"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marL="64770"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algn="ctr">
                        <a:spcBef>
                          <a:spcPts val="0"/>
                        </a:spcBef>
                        <a:spcAft>
                          <a:spcPts val="0"/>
                        </a:spcAft>
                      </a:pPr>
                      <a:r>
                        <a:rPr lang="ru-RU" sz="2000" dirty="0" smtClean="0">
                          <a:effectLst/>
                          <a:latin typeface="+mn-lt"/>
                          <a:ea typeface="Times New Roman" panose="02020603050405020304" pitchFamily="18" charset="0"/>
                          <a:cs typeface="Times New Roman" panose="02020603050405020304" pitchFamily="18" charset="0"/>
                        </a:rPr>
                        <a:t>1</a:t>
                      </a:r>
                      <a:endParaRPr lang="ru-RU" sz="2000" dirty="0">
                        <a:effectLst/>
                        <a:latin typeface="+mn-lt"/>
                        <a:ea typeface="Times New Roman" panose="02020603050405020304" pitchFamily="18" charset="0"/>
                        <a:cs typeface="Times New Roman" panose="02020603050405020304" pitchFamily="18" charset="0"/>
                      </a:endParaRPr>
                    </a:p>
                  </a:txBody>
                  <a:tcPr marL="25400" marR="25400" marT="0" marB="0"/>
                </a:tc>
                <a:tc>
                  <a:txBody>
                    <a:bodyPr/>
                    <a:lstStyle/>
                    <a:p>
                      <a:pPr algn="ctr">
                        <a:spcBef>
                          <a:spcPts val="0"/>
                        </a:spcBef>
                        <a:spcAft>
                          <a:spcPts val="0"/>
                        </a:spcAft>
                      </a:pPr>
                      <a:r>
                        <a:rPr lang="ru-RU" sz="2000" dirty="0" smtClean="0">
                          <a:effectLst/>
                          <a:latin typeface="+mn-lt"/>
                          <a:ea typeface="Times New Roman" panose="02020603050405020304" pitchFamily="18" charset="0"/>
                          <a:cs typeface="Times New Roman" panose="02020603050405020304" pitchFamily="18" charset="0"/>
                        </a:rPr>
                        <a:t>2</a:t>
                      </a:r>
                      <a:endParaRPr lang="ru-RU" sz="2000" dirty="0">
                        <a:effectLst/>
                        <a:latin typeface="+mn-lt"/>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04"/>
                  </a:ext>
                </a:extLst>
              </a:tr>
              <a:tr h="294398">
                <a:tc>
                  <a:txBody>
                    <a:bodyPr/>
                    <a:lstStyle/>
                    <a:p>
                      <a:pPr marL="64770" algn="l" defTabSz="914400" rtl="0" eaLnBrk="1" latinLnBrk="0" hangingPunct="1">
                        <a:lnSpc>
                          <a:spcPct val="115000"/>
                        </a:lnSpc>
                        <a:spcBef>
                          <a:spcPts val="300"/>
                        </a:spcBef>
                        <a:spcAft>
                          <a:spcPts val="300"/>
                        </a:spcAft>
                      </a:pPr>
                      <a:r>
                        <a:rPr lang="ru-RU" sz="1200" kern="1200" dirty="0">
                          <a:effectLst/>
                          <a:latin typeface="Arial" panose="020B0604020202020204" pitchFamily="34" charset="0"/>
                          <a:cs typeface="Arial" panose="020B0604020202020204" pitchFamily="34" charset="0"/>
                        </a:rPr>
                        <a:t>Количество выявленных неучтённых РВ</a:t>
                      </a:r>
                      <a:endParaRPr lang="ru-RU"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25402" marR="25402" marT="0" marB="0"/>
                </a:tc>
                <a:tc>
                  <a:txBody>
                    <a:bodyPr/>
                    <a:lstStyle/>
                    <a:p>
                      <a:pPr marL="64770"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marL="64770"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marL="64770"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marL="64770"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extLst>
                  <a:ext uri="{0D108BD9-81ED-4DB2-BD59-A6C34878D82A}">
                    <a16:rowId xmlns:a16="http://schemas.microsoft.com/office/drawing/2014/main" val="10005"/>
                  </a:ext>
                </a:extLst>
              </a:tr>
              <a:tr h="294398">
                <a:tc>
                  <a:txBody>
                    <a:bodyPr/>
                    <a:lstStyle/>
                    <a:p>
                      <a:pPr marL="64770" algn="l" defTabSz="914400" rtl="0" eaLnBrk="1" latinLnBrk="0" hangingPunct="1">
                        <a:lnSpc>
                          <a:spcPct val="115000"/>
                        </a:lnSpc>
                        <a:spcBef>
                          <a:spcPts val="300"/>
                        </a:spcBef>
                        <a:spcAft>
                          <a:spcPts val="300"/>
                        </a:spcAft>
                      </a:pPr>
                      <a:r>
                        <a:rPr lang="ru-RU" sz="1200" kern="1200" dirty="0">
                          <a:effectLst/>
                          <a:latin typeface="Arial" panose="020B0604020202020204" pitchFamily="34" charset="0"/>
                          <a:cs typeface="Arial" panose="020B0604020202020204" pitchFamily="34" charset="0"/>
                        </a:rPr>
                        <a:t>Количество выявленных недостач РВ</a:t>
                      </a:r>
                      <a:endParaRPr lang="ru-RU"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25402" marR="25402" marT="0" marB="0"/>
                </a:tc>
                <a:tc>
                  <a:txBody>
                    <a:bodyPr/>
                    <a:lstStyle/>
                    <a:p>
                      <a:pPr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marL="64770"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marL="64770"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marL="64770"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algn="ctr">
                        <a:spcBef>
                          <a:spcPts val="0"/>
                        </a:spcBef>
                        <a:spcAft>
                          <a:spcPts val="0"/>
                        </a:spcAft>
                      </a:pPr>
                      <a:r>
                        <a:rPr lang="ru-RU" sz="2000" dirty="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extLst>
                  <a:ext uri="{0D108BD9-81ED-4DB2-BD59-A6C34878D82A}">
                    <a16:rowId xmlns:a16="http://schemas.microsoft.com/office/drawing/2014/main" val="10006"/>
                  </a:ext>
                </a:extLst>
              </a:tr>
              <a:tr h="385141">
                <a:tc>
                  <a:txBody>
                    <a:bodyPr/>
                    <a:lstStyle/>
                    <a:p>
                      <a:pPr marL="64770" algn="l" defTabSz="914400" rtl="0" eaLnBrk="1" latinLnBrk="0" hangingPunct="1">
                        <a:lnSpc>
                          <a:spcPct val="115000"/>
                        </a:lnSpc>
                        <a:spcBef>
                          <a:spcPts val="300"/>
                        </a:spcBef>
                        <a:spcAft>
                          <a:spcPts val="300"/>
                        </a:spcAft>
                      </a:pPr>
                      <a:r>
                        <a:rPr lang="ru-RU" sz="1200" kern="1200" dirty="0">
                          <a:effectLst/>
                          <a:latin typeface="Arial" panose="020B0604020202020204" pitchFamily="34" charset="0"/>
                          <a:cs typeface="Arial" panose="020B0604020202020204" pitchFamily="34" charset="0"/>
                        </a:rPr>
                        <a:t>Количество выявленных бесхозных РВ</a:t>
                      </a:r>
                      <a:endParaRPr lang="ru-RU"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25402" marR="25402" marT="0" marB="0"/>
                </a:tc>
                <a:tc>
                  <a:txBody>
                    <a:bodyPr/>
                    <a:lstStyle/>
                    <a:p>
                      <a:pPr marL="64770" algn="ctr">
                        <a:spcBef>
                          <a:spcPts val="0"/>
                        </a:spcBef>
                        <a:spcAft>
                          <a:spcPts val="0"/>
                        </a:spcAft>
                      </a:pPr>
                      <a:r>
                        <a:rPr lang="ru-RU" sz="2000" dirty="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marL="64770" algn="ctr">
                        <a:spcBef>
                          <a:spcPts val="0"/>
                        </a:spcBef>
                        <a:spcAft>
                          <a:spcPts val="0"/>
                        </a:spcAft>
                      </a:pPr>
                      <a:r>
                        <a:rPr lang="ru-RU" sz="2000" dirty="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marL="64770"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marL="64770"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algn="ctr">
                        <a:spcBef>
                          <a:spcPts val="0"/>
                        </a:spcBef>
                        <a:spcAft>
                          <a:spcPts val="0"/>
                        </a:spcAft>
                      </a:pPr>
                      <a:r>
                        <a:rPr lang="ru-RU" sz="2000">
                          <a:effectLst/>
                          <a:latin typeface="+mn-lt"/>
                          <a:ea typeface="Times New Roman" panose="02020603050405020304" pitchFamily="18" charset="0"/>
                          <a:cs typeface="Times New Roman" panose="02020603050405020304" pitchFamily="18" charset="0"/>
                        </a:rPr>
                        <a:t>0</a:t>
                      </a:r>
                    </a:p>
                  </a:txBody>
                  <a:tcPr marL="25400" marR="25400" marT="0" marB="0"/>
                </a:tc>
                <a:tc>
                  <a:txBody>
                    <a:bodyPr/>
                    <a:lstStyle/>
                    <a:p>
                      <a:pPr algn="ctr">
                        <a:spcBef>
                          <a:spcPts val="0"/>
                        </a:spcBef>
                        <a:spcAft>
                          <a:spcPts val="0"/>
                        </a:spcAft>
                      </a:pPr>
                      <a:r>
                        <a:rPr lang="ru-RU" sz="2000" dirty="0">
                          <a:effectLst/>
                          <a:latin typeface="+mn-lt"/>
                          <a:ea typeface="Times New Roman" panose="02020603050405020304" pitchFamily="18" charset="0"/>
                          <a:cs typeface="Times New Roman" panose="02020603050405020304" pitchFamily="18" charset="0"/>
                        </a:rPr>
                        <a:t>0</a:t>
                      </a:r>
                    </a:p>
                  </a:txBody>
                  <a:tcPr marL="25400" marR="25400" marT="0" marB="0"/>
                </a:tc>
                <a:extLst>
                  <a:ext uri="{0D108BD9-81ED-4DB2-BD59-A6C34878D82A}">
                    <a16:rowId xmlns:a16="http://schemas.microsoft.com/office/drawing/2014/main" val="10007"/>
                  </a:ext>
                </a:extLst>
              </a:tr>
            </a:tbl>
          </a:graphicData>
        </a:graphic>
      </p:graphicFrame>
      <p:graphicFrame>
        <p:nvGraphicFramePr>
          <p:cNvPr id="2" name="Диаграмма 8"/>
          <p:cNvGraphicFramePr>
            <a:graphicFrameLocks/>
          </p:cNvGraphicFramePr>
          <p:nvPr>
            <p:extLst>
              <p:ext uri="{D42A27DB-BD31-4B8C-83A1-F6EECF244321}">
                <p14:modId xmlns:p14="http://schemas.microsoft.com/office/powerpoint/2010/main" val="4288020552"/>
              </p:ext>
            </p:extLst>
          </p:nvPr>
        </p:nvGraphicFramePr>
        <p:xfrm>
          <a:off x="161779" y="4967960"/>
          <a:ext cx="4968552" cy="1833845"/>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2775339" y="1960372"/>
            <a:ext cx="1544525" cy="340093"/>
          </a:xfrm>
          <a:prstGeom prst="rect">
            <a:avLst/>
          </a:prstGeom>
        </p:spPr>
        <p:txBody>
          <a:bodyPr wrap="none">
            <a:spAutoFit/>
          </a:bodyPr>
          <a:lstStyle/>
          <a:p>
            <a:pPr>
              <a:lnSpc>
                <a:spcPct val="115000"/>
              </a:lnSpc>
              <a:spcAft>
                <a:spcPts val="0"/>
              </a:spcAft>
            </a:pPr>
            <a:r>
              <a:rPr lang="ru-RU" sz="1400" dirty="0" smtClean="0">
                <a:ea typeface="Times New Roman" panose="02020603050405020304" pitchFamily="18" charset="0"/>
                <a:cs typeface="Times New Roman" panose="02020603050405020304" pitchFamily="18" charset="0"/>
              </a:rPr>
              <a:t>из </a:t>
            </a:r>
            <a:r>
              <a:rPr lang="ru-RU" sz="1400" dirty="0">
                <a:ea typeface="Times New Roman" panose="02020603050405020304" pitchFamily="18" charset="0"/>
                <a:cs typeface="Times New Roman" panose="02020603050405020304" pitchFamily="18" charset="0"/>
              </a:rPr>
              <a:t>них 11 – РИАЦ;</a:t>
            </a:r>
            <a:endParaRPr lang="ru-RU" sz="1400" dirty="0">
              <a:effectLst/>
              <a:ea typeface="Calibri" panose="020F0502020204030204" pitchFamily="34" charset="0"/>
              <a:cs typeface="Times New Roman" panose="02020603050405020304" pitchFamily="18" charset="0"/>
            </a:endParaRPr>
          </a:p>
        </p:txBody>
      </p:sp>
      <p:sp>
        <p:nvSpPr>
          <p:cNvPr id="6" name="Прямоугольник 5"/>
          <p:cNvSpPr/>
          <p:nvPr/>
        </p:nvSpPr>
        <p:spPr>
          <a:xfrm>
            <a:off x="115637" y="4017783"/>
            <a:ext cx="6863930" cy="923330"/>
          </a:xfrm>
          <a:prstGeom prst="rect">
            <a:avLst/>
          </a:prstGeom>
        </p:spPr>
        <p:txBody>
          <a:bodyPr wrap="none">
            <a:spAutoFit/>
          </a:bodyPr>
          <a:lstStyle/>
          <a:p>
            <a:r>
              <a:rPr lang="ru-RU" dirty="0">
                <a:solidFill>
                  <a:srgbClr val="C00000"/>
                </a:solidFill>
                <a:effectLst>
                  <a:outerShdw blurRad="38100" dist="38100" dir="2700000" algn="tl">
                    <a:srgbClr val="000000">
                      <a:alpha val="43137"/>
                    </a:srgbClr>
                  </a:outerShdw>
                </a:effectLst>
                <a:ea typeface="Times New Roman" panose="02020603050405020304" pitchFamily="18" charset="0"/>
              </a:rPr>
              <a:t>Количество проведенных  </a:t>
            </a:r>
            <a:r>
              <a:rPr lang="ru-RU" dirty="0" smtClean="0">
                <a:solidFill>
                  <a:srgbClr val="C00000"/>
                </a:solidFill>
                <a:effectLst>
                  <a:outerShdw blurRad="38100" dist="38100" dir="2700000" algn="tl">
                    <a:srgbClr val="000000">
                      <a:alpha val="43137"/>
                    </a:srgbClr>
                  </a:outerShdw>
                </a:effectLst>
                <a:ea typeface="Times New Roman" panose="02020603050405020304" pitchFamily="18" charset="0"/>
              </a:rPr>
              <a:t>проверок                                                   – 20</a:t>
            </a:r>
          </a:p>
          <a:p>
            <a:r>
              <a:rPr lang="ru-RU" dirty="0">
                <a:solidFill>
                  <a:srgbClr val="C00000"/>
                </a:solidFill>
                <a:effectLst>
                  <a:outerShdw blurRad="38100" dist="38100" dir="2700000" algn="tl">
                    <a:srgbClr val="000000">
                      <a:alpha val="43137"/>
                    </a:srgbClr>
                  </a:outerShdw>
                </a:effectLst>
              </a:rPr>
              <a:t>Количество выявленных нарушений обязательных </a:t>
            </a:r>
            <a:r>
              <a:rPr lang="ru-RU" dirty="0" smtClean="0">
                <a:solidFill>
                  <a:srgbClr val="C00000"/>
                </a:solidFill>
                <a:effectLst>
                  <a:outerShdw blurRad="38100" dist="38100" dir="2700000" algn="tl">
                    <a:srgbClr val="000000">
                      <a:alpha val="43137"/>
                    </a:srgbClr>
                  </a:outerShdw>
                </a:effectLst>
              </a:rPr>
              <a:t>требований – 11</a:t>
            </a:r>
          </a:p>
          <a:p>
            <a:r>
              <a:rPr lang="ru-RU" dirty="0">
                <a:solidFill>
                  <a:srgbClr val="C00000"/>
                </a:solidFill>
                <a:effectLst>
                  <a:outerShdw blurRad="38100" dist="38100" dir="2700000" algn="tl">
                    <a:srgbClr val="000000">
                      <a:alpha val="43137"/>
                    </a:srgbClr>
                  </a:outerShdw>
                </a:effectLst>
              </a:rPr>
              <a:t>Количество выданных </a:t>
            </a:r>
            <a:r>
              <a:rPr lang="ru-RU" dirty="0" smtClean="0">
                <a:solidFill>
                  <a:srgbClr val="C00000"/>
                </a:solidFill>
                <a:effectLst>
                  <a:outerShdw blurRad="38100" dist="38100" dir="2700000" algn="tl">
                    <a:srgbClr val="000000">
                      <a:alpha val="43137"/>
                    </a:srgbClr>
                  </a:outerShdw>
                </a:effectLst>
              </a:rPr>
              <a:t>предписаний                                                   – 09</a:t>
            </a:r>
            <a:endParaRPr lang="ru-RU" dirty="0">
              <a:solidFill>
                <a:srgbClr val="C00000"/>
              </a:solidFill>
              <a:effectLst>
                <a:outerShdw blurRad="38100" dist="38100" dir="2700000" algn="tl">
                  <a:srgbClr val="000000">
                    <a:alpha val="43137"/>
                  </a:srgbClr>
                </a:outerShdw>
              </a:effectLst>
            </a:endParaRPr>
          </a:p>
        </p:txBody>
      </p:sp>
      <p:sp>
        <p:nvSpPr>
          <p:cNvPr id="7" name="Прямоугольник 6"/>
          <p:cNvSpPr/>
          <p:nvPr/>
        </p:nvSpPr>
        <p:spPr>
          <a:xfrm>
            <a:off x="5292080" y="4797152"/>
            <a:ext cx="3831894" cy="2031325"/>
          </a:xfrm>
          <a:prstGeom prst="rect">
            <a:avLst/>
          </a:prstGeom>
        </p:spPr>
        <p:txBody>
          <a:bodyPr wrap="square">
            <a:spAutoFit/>
          </a:bodyPr>
          <a:lstStyle/>
          <a:p>
            <a:pPr algn="just">
              <a:defRPr/>
            </a:pPr>
            <a:r>
              <a:rPr lang="ru-RU" altLang="ru-RU" sz="1400" dirty="0">
                <a:solidFill>
                  <a:srgbClr val="000000"/>
                </a:solidFill>
                <a:cs typeface="Tahoma" panose="020B0604030504040204" pitchFamily="34" charset="0"/>
              </a:rPr>
              <a:t>Вопросы учета и контроля проверялись при проведении инспекций в процессе </a:t>
            </a:r>
            <a:r>
              <a:rPr lang="ru-RU" altLang="ru-RU" sz="1400" dirty="0">
                <a:solidFill>
                  <a:srgbClr val="C00000"/>
                </a:solidFill>
                <a:cs typeface="Tahoma" panose="020B0604030504040204" pitchFamily="34" charset="0"/>
              </a:rPr>
              <a:t>лицензирования, регистрации организаций, осуществляющих деятельность по эксплуатации РИ, содержащих в своем составе только РНИ 4 и 5 категорий </a:t>
            </a:r>
            <a:r>
              <a:rPr lang="ru-RU" altLang="ru-RU" sz="1400" dirty="0">
                <a:solidFill>
                  <a:srgbClr val="000000"/>
                </a:solidFill>
                <a:cs typeface="Tahoma" panose="020B0604030504040204" pitchFamily="34" charset="0"/>
              </a:rPr>
              <a:t>радиационной опасности, при проверке в организациях вопросов обеспечения радиационной безопасности.</a:t>
            </a:r>
          </a:p>
        </p:txBody>
      </p:sp>
    </p:spTree>
    <p:extLst>
      <p:ext uri="{BB962C8B-B14F-4D97-AF65-F5344CB8AC3E}">
        <p14:creationId xmlns:p14="http://schemas.microsoft.com/office/powerpoint/2010/main" val="3923024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992695"/>
            <a:ext cx="9056183" cy="344101"/>
          </a:xfrm>
        </p:spPr>
        <p:txBody>
          <a:bodyPr>
            <a:noAutofit/>
          </a:bodyPr>
          <a:lstStyle/>
          <a:p>
            <a:r>
              <a:rPr lang="ru-RU" sz="2000" b="1" dirty="0">
                <a:solidFill>
                  <a:schemeClr val="tx2">
                    <a:lumMod val="50000"/>
                  </a:schemeClr>
                </a:solidFill>
              </a:rPr>
              <a:t>ГОСУДАРСТВЕННЫЙ СТРОИТЕЛЬНЫЙ </a:t>
            </a:r>
            <a:r>
              <a:rPr lang="ru-RU" sz="2000" b="1" dirty="0" smtClean="0">
                <a:solidFill>
                  <a:schemeClr val="tx2">
                    <a:lumMod val="50000"/>
                  </a:schemeClr>
                </a:solidFill>
              </a:rPr>
              <a:t>НАДЗОР</a:t>
            </a:r>
            <a:endParaRPr lang="ru-RU" sz="2000" dirty="0"/>
          </a:p>
        </p:txBody>
      </p:sp>
      <p:sp>
        <p:nvSpPr>
          <p:cNvPr id="3" name="Номер слайда 2"/>
          <p:cNvSpPr>
            <a:spLocks noGrp="1"/>
          </p:cNvSpPr>
          <p:nvPr>
            <p:ph type="sldNum" sz="quarter" idx="12"/>
          </p:nvPr>
        </p:nvSpPr>
        <p:spPr/>
        <p:txBody>
          <a:bodyPr/>
          <a:lstStyle/>
          <a:p>
            <a:fld id="{9BBB63BC-7EC6-405B-A8B3-990F8CBB9186}" type="slidenum">
              <a:rPr lang="ru-RU" smtClean="0"/>
              <a:pPr/>
              <a:t>23</a:t>
            </a:fld>
            <a:endParaRPr lang="ru-RU" dirty="0"/>
          </a:p>
        </p:txBody>
      </p:sp>
      <p:sp>
        <p:nvSpPr>
          <p:cNvPr id="5" name="Прямоугольник 4"/>
          <p:cNvSpPr/>
          <p:nvPr/>
        </p:nvSpPr>
        <p:spPr>
          <a:xfrm>
            <a:off x="4703326" y="2486894"/>
            <a:ext cx="4385958" cy="307777"/>
          </a:xfrm>
          <a:prstGeom prst="rect">
            <a:avLst/>
          </a:prstGeom>
        </p:spPr>
        <p:txBody>
          <a:bodyPr wrap="square">
            <a:spAutoFit/>
          </a:bodyPr>
          <a:lstStyle/>
          <a:p>
            <a:pPr algn="r"/>
            <a:r>
              <a:rPr lang="ru-RU" sz="1400" b="1" i="1" baseline="-25000" dirty="0" smtClean="0">
                <a:solidFill>
                  <a:srgbClr val="000000"/>
                </a:solidFill>
                <a:latin typeface="Calibri" panose="020F0502020204030204" pitchFamily="34" charset="0"/>
              </a:rPr>
              <a:t>п.1 </a:t>
            </a:r>
            <a:r>
              <a:rPr lang="ru-RU" sz="1400" b="1" i="1" baseline="-25000" dirty="0">
                <a:solidFill>
                  <a:srgbClr val="000000"/>
                </a:solidFill>
                <a:latin typeface="Calibri" panose="020F0502020204030204" pitchFamily="34" charset="0"/>
              </a:rPr>
              <a:t>часть 2 </a:t>
            </a:r>
            <a:r>
              <a:rPr lang="en-US" sz="1400" b="1" i="1" baseline="-25000" dirty="0">
                <a:solidFill>
                  <a:srgbClr val="000000"/>
                </a:solidFill>
                <a:latin typeface="Calibri" panose="020F0502020204030204" pitchFamily="34" charset="0"/>
              </a:rPr>
              <a:t>cm. </a:t>
            </a:r>
            <a:r>
              <a:rPr lang="ru-RU" sz="1400" b="1" i="1" baseline="-25000" dirty="0">
                <a:solidFill>
                  <a:srgbClr val="000000"/>
                </a:solidFill>
                <a:latin typeface="Calibri" panose="020F0502020204030204" pitchFamily="34" charset="0"/>
              </a:rPr>
              <a:t>54 ФЗ № 190 от 29.12.2004г. «Градостроительный Кодекс </a:t>
            </a:r>
            <a:r>
              <a:rPr lang="ru-RU" sz="1400" b="1" i="1" baseline="-25000" dirty="0" smtClean="0">
                <a:solidFill>
                  <a:srgbClr val="000000"/>
                </a:solidFill>
                <a:latin typeface="Calibri" panose="020F0502020204030204" pitchFamily="34" charset="0"/>
              </a:rPr>
              <a:t>РФ</a:t>
            </a:r>
            <a:endParaRPr lang="ru-RU" sz="1400" dirty="0">
              <a:solidFill>
                <a:srgbClr val="000000"/>
              </a:solidFill>
              <a:latin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flipH="1">
            <a:off x="25546" y="1366050"/>
            <a:ext cx="2856665" cy="1063652"/>
          </a:xfrm>
          <a:prstGeom prst="rect">
            <a:avLst/>
          </a:prstGeom>
        </p:spPr>
      </p:pic>
      <p:pic>
        <p:nvPicPr>
          <p:cNvPr id="9" name="Picture 2" descr="image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54049" y="4291771"/>
            <a:ext cx="1412163" cy="1989896"/>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102995" y="2695259"/>
            <a:ext cx="8850191"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1600" b="1" dirty="0" smtClean="0"/>
              <a:t>Объект капитального строительства «Реконструкция каньонов ГОБУЗ «Мурманский областной онкологический диспансер», г. Мурманск, ул. Павлова, д. 6» по адресу: г. Мурманск, ул. Павлова, д. 6.</a:t>
            </a:r>
            <a:endParaRPr lang="ru-RU" sz="1600" b="1" dirty="0">
              <a:solidFill>
                <a:srgbClr val="000000"/>
              </a:solidFill>
              <a:latin typeface="Arial Unicode MS" panose="020B0604020202020204" pitchFamily="34" charset="-128"/>
            </a:endParaRPr>
          </a:p>
        </p:txBody>
      </p:sp>
      <p:pic>
        <p:nvPicPr>
          <p:cNvPr id="11"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3" y="1117585"/>
            <a:ext cx="1351373" cy="699027"/>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2987823" y="1208708"/>
            <a:ext cx="6068359" cy="1384995"/>
          </a:xfrm>
          <a:prstGeom prst="rect">
            <a:avLst/>
          </a:prstGeom>
        </p:spPr>
        <p:txBody>
          <a:bodyPr wrap="square">
            <a:spAutoFit/>
          </a:bodyPr>
          <a:lstStyle/>
          <a:p>
            <a:pPr indent="355600" algn="just"/>
            <a:r>
              <a:rPr lang="ru-RU" b="1" baseline="-25000" dirty="0">
                <a:solidFill>
                  <a:srgbClr val="DB080D"/>
                </a:solidFill>
                <a:latin typeface="Arial" panose="020B0604020202020204" pitchFamily="34" charset="0"/>
                <a:cs typeface="Arial" panose="020B0604020202020204" pitchFamily="34" charset="0"/>
              </a:rPr>
              <a:t>Предметом государственного строительного надзора является проверка </a:t>
            </a:r>
            <a:r>
              <a:rPr lang="ru-RU" b="1" baseline="-25000" dirty="0" smtClean="0">
                <a:solidFill>
                  <a:srgbClr val="DB080D"/>
                </a:solidFill>
                <a:latin typeface="Arial" panose="020B0604020202020204" pitchFamily="34" charset="0"/>
                <a:cs typeface="Arial" panose="020B0604020202020204" pitchFamily="34" charset="0"/>
              </a:rPr>
              <a:t>соответствия </a:t>
            </a:r>
            <a:r>
              <a:rPr lang="ru-RU" baseline="-25000" dirty="0" smtClean="0">
                <a:solidFill>
                  <a:srgbClr val="000000"/>
                </a:solidFill>
                <a:latin typeface="Arial" panose="020B0604020202020204" pitchFamily="34" charset="0"/>
                <a:cs typeface="Arial" panose="020B0604020202020204" pitchFamily="34" charset="0"/>
              </a:rPr>
              <a:t>выполнения </a:t>
            </a:r>
            <a:r>
              <a:rPr lang="ru-RU" baseline="-25000" dirty="0">
                <a:solidFill>
                  <a:srgbClr val="000000"/>
                </a:solidFill>
                <a:latin typeface="Arial" panose="020B0604020202020204" pitchFamily="34" charset="0"/>
                <a:cs typeface="Arial" panose="020B0604020202020204" pitchFamily="34" charset="0"/>
              </a:rPr>
              <a:t>работ и применяемых строительных материалов в процессе строительства, реконструкции объекта капитального строительства, а также результатов таких работ требованиям технических регламентов, проектной документации, в том числе требованиям энергетической эффективности и требованиям оснащенности объекта капитального строительства приборами учета используемых энергетических ресурсов</a:t>
            </a:r>
          </a:p>
        </p:txBody>
      </p:sp>
      <p:sp>
        <p:nvSpPr>
          <p:cNvPr id="15" name="Горизонтальный свиток 14"/>
          <p:cNvSpPr/>
          <p:nvPr/>
        </p:nvSpPr>
        <p:spPr>
          <a:xfrm>
            <a:off x="179512" y="5366708"/>
            <a:ext cx="7272808" cy="1306954"/>
          </a:xfrm>
          <a:prstGeom prst="horizontalScroll">
            <a:avLst/>
          </a:prstGeom>
        </p:spPr>
        <p:style>
          <a:lnRef idx="1">
            <a:schemeClr val="accent3"/>
          </a:lnRef>
          <a:fillRef idx="2">
            <a:schemeClr val="accent3"/>
          </a:fillRef>
          <a:effectRef idx="1">
            <a:schemeClr val="accent3"/>
          </a:effectRef>
          <a:fontRef idx="minor">
            <a:schemeClr val="dk1"/>
          </a:fontRef>
        </p:style>
        <p:txBody>
          <a:bodyPr anchor="ctr"/>
          <a:lstStyle/>
          <a:p>
            <a:pPr algn="just">
              <a:defRPr/>
            </a:pPr>
            <a:r>
              <a:rPr lang="ru-RU" sz="1600" dirty="0">
                <a:solidFill>
                  <a:schemeClr val="tx1"/>
                </a:solidFill>
                <a:effectLst>
                  <a:outerShdw blurRad="38100" dist="38100" dir="2700000" algn="tl">
                    <a:srgbClr val="000000">
                      <a:alpha val="43137"/>
                    </a:srgbClr>
                  </a:outerShdw>
                </a:effectLst>
              </a:rPr>
              <a:t>По результатам итоговой проверки объекта капитального </a:t>
            </a:r>
            <a:r>
              <a:rPr lang="ru-RU" sz="1600" dirty="0" smtClean="0">
                <a:solidFill>
                  <a:schemeClr val="tx1"/>
                </a:solidFill>
                <a:effectLst>
                  <a:outerShdw blurRad="38100" dist="38100" dir="2700000" algn="tl">
                    <a:srgbClr val="000000">
                      <a:alpha val="43137"/>
                    </a:srgbClr>
                  </a:outerShdw>
                </a:effectLst>
              </a:rPr>
              <a:t>строительства ГОБУЗ </a:t>
            </a:r>
            <a:r>
              <a:rPr lang="ru-RU" sz="1600" dirty="0">
                <a:solidFill>
                  <a:schemeClr val="tx1"/>
                </a:solidFill>
                <a:effectLst>
                  <a:outerShdw blurRad="38100" dist="38100" dir="2700000" algn="tl">
                    <a:srgbClr val="000000">
                      <a:alpha val="43137"/>
                    </a:srgbClr>
                  </a:outerShdw>
                </a:effectLst>
              </a:rPr>
              <a:t>«Мурманский областной онкологический </a:t>
            </a:r>
            <a:r>
              <a:rPr lang="ru-RU" sz="1600" dirty="0" smtClean="0">
                <a:solidFill>
                  <a:schemeClr val="tx1"/>
                </a:solidFill>
                <a:effectLst>
                  <a:outerShdw blurRad="38100" dist="38100" dir="2700000" algn="tl">
                    <a:srgbClr val="000000">
                      <a:alpha val="43137"/>
                    </a:srgbClr>
                  </a:outerShdw>
                </a:effectLst>
              </a:rPr>
              <a:t>диспансер» </a:t>
            </a:r>
            <a:r>
              <a:rPr lang="ru-RU" sz="1600" dirty="0">
                <a:solidFill>
                  <a:schemeClr val="tx1"/>
                </a:solidFill>
                <a:effectLst>
                  <a:outerShdw blurRad="38100" dist="38100" dir="2700000" algn="tl">
                    <a:srgbClr val="000000">
                      <a:alpha val="43137"/>
                    </a:srgbClr>
                  </a:outerShdw>
                </a:effectLst>
              </a:rPr>
              <a:t>выдано </a:t>
            </a:r>
            <a:r>
              <a:rPr lang="ru-RU" sz="1600" dirty="0">
                <a:solidFill>
                  <a:srgbClr val="C00000"/>
                </a:solidFill>
                <a:effectLst>
                  <a:outerShdw blurRad="38100" dist="38100" dir="2700000" algn="tl">
                    <a:srgbClr val="000000">
                      <a:alpha val="43137"/>
                    </a:srgbClr>
                  </a:outerShdw>
                </a:effectLst>
              </a:rPr>
              <a:t>Заключение</a:t>
            </a:r>
            <a:r>
              <a:rPr lang="ru-RU" sz="1600" dirty="0">
                <a:solidFill>
                  <a:schemeClr val="tx1"/>
                </a:solidFill>
                <a:effectLst>
                  <a:outerShdw blurRad="38100" dist="38100" dir="2700000" algn="tl">
                    <a:srgbClr val="000000">
                      <a:alpha val="43137"/>
                    </a:srgbClr>
                  </a:outerShdw>
                </a:effectLst>
              </a:rPr>
              <a:t> о соответствии реконструированного объекта капитального строительства </a:t>
            </a:r>
            <a:r>
              <a:rPr lang="ru-RU" sz="1600" dirty="0" smtClean="0">
                <a:solidFill>
                  <a:schemeClr val="tx1"/>
                </a:solidFill>
                <a:effectLst>
                  <a:outerShdw blurRad="38100" dist="38100" dir="2700000" algn="tl">
                    <a:srgbClr val="000000">
                      <a:alpha val="43137"/>
                    </a:srgbClr>
                  </a:outerShdw>
                </a:effectLst>
              </a:rPr>
              <a:t>(</a:t>
            </a:r>
            <a:r>
              <a:rPr lang="ru-RU" sz="1600" b="1" dirty="0" smtClean="0">
                <a:solidFill>
                  <a:srgbClr val="C00000"/>
                </a:solidFill>
                <a:effectLst>
                  <a:outerShdw blurRad="38100" dist="38100" dir="2700000" algn="tl">
                    <a:srgbClr val="000000">
                      <a:alpha val="43137"/>
                    </a:srgbClr>
                  </a:outerShdw>
                </a:effectLst>
              </a:rPr>
              <a:t>ЗОС</a:t>
            </a:r>
            <a:r>
              <a:rPr lang="ru-RU" sz="1600" dirty="0" smtClean="0">
                <a:solidFill>
                  <a:schemeClr val="tx1"/>
                </a:solidFill>
                <a:effectLst>
                  <a:outerShdw blurRad="38100" dist="38100" dir="2700000" algn="tl">
                    <a:srgbClr val="000000">
                      <a:alpha val="43137"/>
                    </a:srgbClr>
                  </a:outerShdw>
                </a:effectLst>
              </a:rPr>
              <a:t>)</a:t>
            </a:r>
            <a:endParaRPr lang="ru-RU" sz="1600" i="1" dirty="0">
              <a:solidFill>
                <a:schemeClr val="tx1"/>
              </a:solidFill>
              <a:effectLst>
                <a:outerShdw blurRad="38100" dist="38100" dir="2700000" algn="tl">
                  <a:srgbClr val="000000">
                    <a:alpha val="43137"/>
                  </a:srgbClr>
                </a:outerShdw>
              </a:effectLst>
            </a:endParaRPr>
          </a:p>
        </p:txBody>
      </p:sp>
      <p:sp>
        <p:nvSpPr>
          <p:cNvPr id="12" name="Прямоугольник 11"/>
          <p:cNvSpPr/>
          <p:nvPr/>
        </p:nvSpPr>
        <p:spPr>
          <a:xfrm>
            <a:off x="2961459" y="3735893"/>
            <a:ext cx="6326797" cy="1258421"/>
          </a:xfrm>
          <a:prstGeom prst="rect">
            <a:avLst/>
          </a:prstGeom>
        </p:spPr>
        <p:txBody>
          <a:bodyPr wrap="none">
            <a:spAutoFit/>
          </a:bodyPr>
          <a:lstStyle/>
          <a:p>
            <a:r>
              <a:rPr lang="ru-RU" b="1" dirty="0" smtClean="0">
                <a:solidFill>
                  <a:srgbClr val="C00000"/>
                </a:solidFill>
                <a:ea typeface="Calibri" panose="020F0502020204030204" pitchFamily="34" charset="0"/>
                <a:cs typeface="Times New Roman" panose="02020603050405020304" pitchFamily="18" charset="0"/>
              </a:rPr>
              <a:t>При проведении строительного надзора в период 2021-2022 </a:t>
            </a:r>
          </a:p>
          <a:p>
            <a:pPr marL="285750" indent="-285750" algn="just">
              <a:lnSpc>
                <a:spcPct val="107000"/>
              </a:lnSpc>
              <a:buFont typeface="Wingdings" panose="05000000000000000000" pitchFamily="2" charset="2"/>
              <a:buChar char="Ø"/>
              <a:defRPr/>
            </a:pPr>
            <a:r>
              <a:rPr lang="ru-RU" b="1" dirty="0">
                <a:solidFill>
                  <a:schemeClr val="tx2"/>
                </a:solidFill>
              </a:rPr>
              <a:t>проведено выездных проверок – </a:t>
            </a:r>
            <a:r>
              <a:rPr lang="ru-RU" b="1" dirty="0" smtClean="0">
                <a:solidFill>
                  <a:schemeClr val="tx2"/>
                </a:solidFill>
              </a:rPr>
              <a:t>03</a:t>
            </a:r>
            <a:endParaRPr lang="ru-RU" b="1" dirty="0">
              <a:solidFill>
                <a:schemeClr val="tx2"/>
              </a:solidFill>
            </a:endParaRPr>
          </a:p>
          <a:p>
            <a:pPr marL="285750" indent="-285750" algn="just">
              <a:lnSpc>
                <a:spcPct val="107000"/>
              </a:lnSpc>
              <a:buFont typeface="Wingdings" panose="05000000000000000000" pitchFamily="2" charset="2"/>
              <a:buChar char="Ø"/>
              <a:defRPr/>
            </a:pPr>
            <a:r>
              <a:rPr lang="ru-RU" b="1" dirty="0" smtClean="0">
                <a:solidFill>
                  <a:schemeClr val="tx2"/>
                </a:solidFill>
              </a:rPr>
              <a:t>выявлено </a:t>
            </a:r>
            <a:r>
              <a:rPr lang="ru-RU" b="1" dirty="0">
                <a:solidFill>
                  <a:schemeClr val="tx2"/>
                </a:solidFill>
              </a:rPr>
              <a:t>нарушений – </a:t>
            </a:r>
            <a:r>
              <a:rPr lang="ru-RU" b="1" dirty="0" smtClean="0">
                <a:solidFill>
                  <a:schemeClr val="tx2"/>
                </a:solidFill>
              </a:rPr>
              <a:t>48</a:t>
            </a:r>
            <a:endParaRPr lang="ru-RU" b="1" dirty="0">
              <a:solidFill>
                <a:schemeClr val="tx2"/>
              </a:solidFill>
            </a:endParaRPr>
          </a:p>
          <a:p>
            <a:pPr marL="285750" indent="-285750" algn="just">
              <a:lnSpc>
                <a:spcPct val="107000"/>
              </a:lnSpc>
              <a:buFont typeface="Wingdings" panose="05000000000000000000" pitchFamily="2" charset="2"/>
              <a:buChar char="Ø"/>
              <a:defRPr/>
            </a:pPr>
            <a:r>
              <a:rPr lang="ru-RU" b="1" dirty="0" smtClean="0">
                <a:solidFill>
                  <a:schemeClr val="tx2"/>
                </a:solidFill>
              </a:rPr>
              <a:t>выдано </a:t>
            </a:r>
            <a:r>
              <a:rPr lang="ru-RU" b="1" dirty="0">
                <a:solidFill>
                  <a:schemeClr val="tx2"/>
                </a:solidFill>
              </a:rPr>
              <a:t>предписаний - </a:t>
            </a:r>
            <a:r>
              <a:rPr lang="ru-RU" b="1" dirty="0" smtClean="0">
                <a:solidFill>
                  <a:schemeClr val="tx2"/>
                </a:solidFill>
              </a:rPr>
              <a:t>03</a:t>
            </a:r>
            <a:endParaRPr lang="ru-RU" b="1" dirty="0">
              <a:solidFill>
                <a:schemeClr val="tx2"/>
              </a:solidFill>
            </a:endParaRPr>
          </a:p>
        </p:txBody>
      </p:sp>
      <p:pic>
        <p:nvPicPr>
          <p:cNvPr id="16" name="Рисунок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689" y="3735893"/>
            <a:ext cx="2794522" cy="150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301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992695"/>
            <a:ext cx="9056183" cy="344101"/>
          </a:xfrm>
        </p:spPr>
        <p:txBody>
          <a:bodyPr>
            <a:noAutofit/>
          </a:bodyPr>
          <a:lstStyle/>
          <a:p>
            <a:r>
              <a:rPr lang="ru-RU" sz="2000" b="1" dirty="0">
                <a:solidFill>
                  <a:schemeClr val="tx2">
                    <a:lumMod val="50000"/>
                  </a:schemeClr>
                </a:solidFill>
              </a:rPr>
              <a:t>ГОСУДАРСТВЕННЫЙ СТРОИТЕЛЬНЫЙ </a:t>
            </a:r>
            <a:r>
              <a:rPr lang="ru-RU" sz="2000" b="1" dirty="0" smtClean="0">
                <a:solidFill>
                  <a:schemeClr val="tx2">
                    <a:lumMod val="50000"/>
                  </a:schemeClr>
                </a:solidFill>
              </a:rPr>
              <a:t>НАДЗОР</a:t>
            </a:r>
            <a:endParaRPr lang="ru-RU" sz="2000" dirty="0"/>
          </a:p>
        </p:txBody>
      </p:sp>
      <p:sp>
        <p:nvSpPr>
          <p:cNvPr id="3" name="Номер слайда 2"/>
          <p:cNvSpPr>
            <a:spLocks noGrp="1"/>
          </p:cNvSpPr>
          <p:nvPr>
            <p:ph type="sldNum" sz="quarter" idx="12"/>
          </p:nvPr>
        </p:nvSpPr>
        <p:spPr/>
        <p:txBody>
          <a:bodyPr/>
          <a:lstStyle/>
          <a:p>
            <a:fld id="{9BBB63BC-7EC6-405B-A8B3-990F8CBB9186}" type="slidenum">
              <a:rPr lang="ru-RU" smtClean="0"/>
              <a:pPr/>
              <a:t>24</a:t>
            </a:fld>
            <a:endParaRPr lang="ru-RU" dirty="0"/>
          </a:p>
        </p:txBody>
      </p:sp>
      <p:sp>
        <p:nvSpPr>
          <p:cNvPr id="10" name="Прямоугольник 9"/>
          <p:cNvSpPr/>
          <p:nvPr/>
        </p:nvSpPr>
        <p:spPr>
          <a:xfrm>
            <a:off x="102995" y="1497755"/>
            <a:ext cx="8850191"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1600" b="1" dirty="0" smtClean="0"/>
              <a:t>Объект капитального </a:t>
            </a:r>
            <a:r>
              <a:rPr lang="ru-RU" sz="1600" b="1" dirty="0"/>
              <a:t>строительства «Областной онкологический центр. Калининградская область» по адресу: Калининградская область, </a:t>
            </a:r>
            <a:r>
              <a:rPr lang="ru-RU" sz="1600" b="1" dirty="0" err="1"/>
              <a:t>Гурьевский</a:t>
            </a:r>
            <a:r>
              <a:rPr lang="ru-RU" sz="1600" b="1" dirty="0"/>
              <a:t> район, п. Родники».</a:t>
            </a:r>
            <a:endParaRPr lang="ru-RU" sz="1600" b="1" dirty="0">
              <a:solidFill>
                <a:srgbClr val="000000"/>
              </a:solidFill>
              <a:latin typeface="Arial Unicode MS" panose="020B0604020202020204" pitchFamily="34" charset="-128"/>
            </a:endParaRPr>
          </a:p>
        </p:txBody>
      </p:sp>
      <p:pic>
        <p:nvPicPr>
          <p:cNvPr id="11" name="Picture 3"/>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2105" y="3231741"/>
            <a:ext cx="1848091" cy="95596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04134" y="2195256"/>
            <a:ext cx="8850191" cy="783869"/>
          </a:xfrm>
          <a:prstGeom prst="rect">
            <a:avLst/>
          </a:prstGeom>
        </p:spPr>
        <p:txBody>
          <a:bodyPr wrap="square">
            <a:spAutoFit/>
          </a:bodyPr>
          <a:lstStyle/>
          <a:p>
            <a:pPr marL="285750" indent="-285750" algn="just">
              <a:lnSpc>
                <a:spcPct val="107000"/>
              </a:lnSpc>
              <a:buFont typeface="Wingdings" panose="05000000000000000000" pitchFamily="2" charset="2"/>
              <a:buChar char="Ø"/>
              <a:defRPr/>
            </a:pPr>
            <a:r>
              <a:rPr lang="ru-RU" sz="1400" dirty="0">
                <a:effectLst>
                  <a:outerShdw blurRad="38100" dist="38100" dir="2700000" algn="tl">
                    <a:srgbClr val="000000">
                      <a:alpha val="43137"/>
                    </a:srgbClr>
                  </a:outerShdw>
                </a:effectLst>
              </a:rPr>
              <a:t>Положительное заключение государственной экспертизы </a:t>
            </a:r>
            <a:r>
              <a:rPr lang="ru-RU" sz="1400" dirty="0"/>
              <a:t>№ 39-1-1-3-018566-22 от 29.03.2022 ФАУ «</a:t>
            </a:r>
            <a:r>
              <a:rPr lang="ru-RU" sz="1400" dirty="0" err="1"/>
              <a:t>Главгосэкспертиза</a:t>
            </a:r>
            <a:r>
              <a:rPr lang="ru-RU" sz="1400" dirty="0"/>
              <a:t> России</a:t>
            </a:r>
            <a:r>
              <a:rPr lang="ru-RU" sz="1400" dirty="0" smtClean="0"/>
              <a:t>»</a:t>
            </a:r>
          </a:p>
          <a:p>
            <a:pPr marL="285750" indent="-285750" algn="just">
              <a:lnSpc>
                <a:spcPct val="107000"/>
              </a:lnSpc>
              <a:buFont typeface="Wingdings" panose="05000000000000000000" pitchFamily="2" charset="2"/>
              <a:buChar char="Ø"/>
              <a:defRPr/>
            </a:pPr>
            <a:r>
              <a:rPr lang="ru-RU" sz="1400" dirty="0">
                <a:effectLst>
                  <a:outerShdw blurRad="38100" dist="38100" dir="2700000" algn="tl">
                    <a:srgbClr val="000000">
                      <a:alpha val="43137"/>
                    </a:srgbClr>
                  </a:outerShdw>
                </a:effectLst>
              </a:rPr>
              <a:t>Разрешение на </a:t>
            </a:r>
            <a:r>
              <a:rPr lang="ru-RU" sz="1400" dirty="0" smtClean="0">
                <a:effectLst>
                  <a:outerShdw blurRad="38100" dist="38100" dir="2700000" algn="tl">
                    <a:srgbClr val="000000">
                      <a:alpha val="43137"/>
                    </a:srgbClr>
                  </a:outerShdw>
                </a:effectLst>
              </a:rPr>
              <a:t>строительство </a:t>
            </a:r>
            <a:r>
              <a:rPr lang="ru-RU" sz="1400" dirty="0">
                <a:effectLst>
                  <a:outerShdw blurRad="38100" dist="38100" dir="2700000" algn="tl">
                    <a:srgbClr val="000000">
                      <a:alpha val="43137"/>
                    </a:srgbClr>
                  </a:outerShdw>
                </a:effectLst>
              </a:rPr>
              <a:t>- ГК «</a:t>
            </a:r>
            <a:r>
              <a:rPr lang="ru-RU" sz="1400" dirty="0" err="1">
                <a:effectLst>
                  <a:outerShdw blurRad="38100" dist="38100" dir="2700000" algn="tl">
                    <a:srgbClr val="000000">
                      <a:alpha val="43137"/>
                    </a:srgbClr>
                  </a:outerShdw>
                </a:effectLst>
              </a:rPr>
              <a:t>Росатом</a:t>
            </a:r>
            <a:r>
              <a:rPr lang="ru-RU" sz="1400" dirty="0">
                <a:effectLst>
                  <a:outerShdw blurRad="38100" dist="38100" dir="2700000" algn="tl">
                    <a:srgbClr val="000000">
                      <a:alpha val="43137"/>
                    </a:srgbClr>
                  </a:outerShdw>
                </a:effectLst>
              </a:rPr>
              <a:t>», </a:t>
            </a:r>
            <a:r>
              <a:rPr lang="ru-RU" sz="1400" dirty="0"/>
              <a:t>№ 39-03-340-2018 от 03.08.2018 продлено до </a:t>
            </a:r>
            <a:r>
              <a:rPr lang="ru-RU" sz="1400" dirty="0" smtClean="0"/>
              <a:t>01.01.2023</a:t>
            </a:r>
            <a:endParaRPr lang="ru-RU" sz="1400" dirty="0"/>
          </a:p>
        </p:txBody>
      </p:sp>
      <p:sp>
        <p:nvSpPr>
          <p:cNvPr id="12" name="Прямоугольник 11"/>
          <p:cNvSpPr/>
          <p:nvPr/>
        </p:nvSpPr>
        <p:spPr>
          <a:xfrm>
            <a:off x="1499354" y="2852936"/>
            <a:ext cx="6326797" cy="1258421"/>
          </a:xfrm>
          <a:prstGeom prst="rect">
            <a:avLst/>
          </a:prstGeom>
        </p:spPr>
        <p:txBody>
          <a:bodyPr wrap="none">
            <a:spAutoFit/>
          </a:bodyPr>
          <a:lstStyle/>
          <a:p>
            <a:r>
              <a:rPr lang="ru-RU" b="1" dirty="0" smtClean="0">
                <a:solidFill>
                  <a:srgbClr val="C00000"/>
                </a:solidFill>
                <a:ea typeface="Calibri" panose="020F0502020204030204" pitchFamily="34" charset="0"/>
                <a:cs typeface="Times New Roman" panose="02020603050405020304" pitchFamily="18" charset="0"/>
              </a:rPr>
              <a:t>При проведении строительного надзора в период 2021-2022 </a:t>
            </a:r>
          </a:p>
          <a:p>
            <a:pPr marL="285750" indent="-285750" algn="just">
              <a:lnSpc>
                <a:spcPct val="107000"/>
              </a:lnSpc>
              <a:buFont typeface="Wingdings" panose="05000000000000000000" pitchFamily="2" charset="2"/>
              <a:buChar char="Ø"/>
              <a:defRPr/>
            </a:pPr>
            <a:r>
              <a:rPr lang="ru-RU" b="1" dirty="0">
                <a:solidFill>
                  <a:schemeClr val="tx2"/>
                </a:solidFill>
              </a:rPr>
              <a:t>проведено выездных проверок – </a:t>
            </a:r>
            <a:r>
              <a:rPr lang="ru-RU" b="1" dirty="0" smtClean="0">
                <a:solidFill>
                  <a:schemeClr val="tx2"/>
                </a:solidFill>
              </a:rPr>
              <a:t>01</a:t>
            </a:r>
            <a:endParaRPr lang="ru-RU" b="1" dirty="0">
              <a:solidFill>
                <a:schemeClr val="tx2"/>
              </a:solidFill>
            </a:endParaRPr>
          </a:p>
          <a:p>
            <a:pPr marL="285750" indent="-285750" algn="just">
              <a:lnSpc>
                <a:spcPct val="107000"/>
              </a:lnSpc>
              <a:buFont typeface="Wingdings" panose="05000000000000000000" pitchFamily="2" charset="2"/>
              <a:buChar char="Ø"/>
              <a:defRPr/>
            </a:pPr>
            <a:r>
              <a:rPr lang="ru-RU" b="1" dirty="0" smtClean="0">
                <a:solidFill>
                  <a:schemeClr val="tx2"/>
                </a:solidFill>
              </a:rPr>
              <a:t>выявлено </a:t>
            </a:r>
            <a:r>
              <a:rPr lang="ru-RU" b="1" dirty="0">
                <a:solidFill>
                  <a:schemeClr val="tx2"/>
                </a:solidFill>
              </a:rPr>
              <a:t>нарушений – </a:t>
            </a:r>
            <a:r>
              <a:rPr lang="ru-RU" b="1" dirty="0" smtClean="0">
                <a:solidFill>
                  <a:schemeClr val="tx2"/>
                </a:solidFill>
              </a:rPr>
              <a:t>30</a:t>
            </a:r>
            <a:endParaRPr lang="ru-RU" b="1" dirty="0">
              <a:solidFill>
                <a:schemeClr val="tx2"/>
              </a:solidFill>
            </a:endParaRPr>
          </a:p>
          <a:p>
            <a:pPr marL="285750" indent="-285750" algn="just">
              <a:lnSpc>
                <a:spcPct val="107000"/>
              </a:lnSpc>
              <a:buFont typeface="Wingdings" panose="05000000000000000000" pitchFamily="2" charset="2"/>
              <a:buChar char="Ø"/>
              <a:defRPr/>
            </a:pPr>
            <a:r>
              <a:rPr lang="ru-RU" b="1" dirty="0" smtClean="0">
                <a:solidFill>
                  <a:schemeClr val="tx2"/>
                </a:solidFill>
              </a:rPr>
              <a:t>выдано </a:t>
            </a:r>
            <a:r>
              <a:rPr lang="ru-RU" b="1" dirty="0">
                <a:solidFill>
                  <a:schemeClr val="tx2"/>
                </a:solidFill>
              </a:rPr>
              <a:t>предписаний - </a:t>
            </a:r>
            <a:r>
              <a:rPr lang="ru-RU" b="1" dirty="0" smtClean="0">
                <a:solidFill>
                  <a:schemeClr val="tx2"/>
                </a:solidFill>
              </a:rPr>
              <a:t>03</a:t>
            </a:r>
            <a:endParaRPr lang="ru-RU" b="1" dirty="0">
              <a:solidFill>
                <a:schemeClr val="tx2"/>
              </a:solidFill>
            </a:endParaRPr>
          </a:p>
        </p:txBody>
      </p:sp>
      <p:sp>
        <p:nvSpPr>
          <p:cNvPr id="7" name="Прямоугольник 6"/>
          <p:cNvSpPr/>
          <p:nvPr/>
        </p:nvSpPr>
        <p:spPr>
          <a:xfrm>
            <a:off x="105819" y="4265559"/>
            <a:ext cx="8850191" cy="2592441"/>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defRPr/>
            </a:pPr>
            <a:r>
              <a:rPr lang="ru-RU" sz="1400" dirty="0" smtClean="0"/>
              <a:t>проведена </a:t>
            </a:r>
            <a:r>
              <a:rPr lang="ru-RU" sz="1400" dirty="0"/>
              <a:t>проверка фактического исполнения юридическими лицами ранее выданных предписаний об устранении раннее выявленных нарушений (недостатков) при строительстве обязательных требований норм и правил. </a:t>
            </a:r>
          </a:p>
          <a:p>
            <a:pPr marL="285750" indent="-285750" algn="just">
              <a:lnSpc>
                <a:spcPct val="107000"/>
              </a:lnSpc>
              <a:spcAft>
                <a:spcPts val="800"/>
              </a:spcAft>
              <a:buFont typeface="Wingdings" panose="05000000000000000000" pitchFamily="2" charset="2"/>
              <a:buChar char="Ø"/>
              <a:defRPr/>
            </a:pPr>
            <a:r>
              <a:rPr lang="ru-RU" sz="1400" dirty="0" smtClean="0"/>
              <a:t>проведены </a:t>
            </a:r>
            <a:r>
              <a:rPr lang="ru-RU" sz="1400" dirty="0"/>
              <a:t>мероприятия по контролю, позволяющие удостовериться в устранении нарушений, выявленных при осуществлении государственного строительного надзора</a:t>
            </a:r>
          </a:p>
          <a:p>
            <a:pPr marL="285750" indent="-285750" algn="just">
              <a:lnSpc>
                <a:spcPct val="107000"/>
              </a:lnSpc>
              <a:spcAft>
                <a:spcPts val="800"/>
              </a:spcAft>
              <a:buFont typeface="Wingdings" panose="05000000000000000000" pitchFamily="2" charset="2"/>
              <a:buChar char="Ø"/>
              <a:defRPr/>
            </a:pPr>
            <a:r>
              <a:rPr lang="ru-RU" sz="1400" dirty="0" smtClean="0"/>
              <a:t>проведены </a:t>
            </a:r>
            <a:r>
              <a:rPr lang="ru-RU" sz="1400" dirty="0"/>
              <a:t>мероприятия по контролю, позволяющие удостовериться в соответствии выполнения работ и применяемых строительных материалов в процессе строительства, а также результатов таких работ требованиям проектной документации, в том числе требованиям энергетической эффективности и требованиям оснащенности объекта капитального строительства приборами учета используемых энергетических ресурсов.</a:t>
            </a:r>
          </a:p>
        </p:txBody>
      </p:sp>
      <p:sp>
        <p:nvSpPr>
          <p:cNvPr id="8" name="Прямоугольник 7"/>
          <p:cNvSpPr/>
          <p:nvPr/>
        </p:nvSpPr>
        <p:spPr>
          <a:xfrm>
            <a:off x="323528" y="3952631"/>
            <a:ext cx="2115516" cy="369332"/>
          </a:xfrm>
          <a:prstGeom prst="rect">
            <a:avLst/>
          </a:prstGeom>
        </p:spPr>
        <p:txBody>
          <a:bodyPr wrap="none">
            <a:spAutoFit/>
          </a:bodyPr>
          <a:lstStyle/>
          <a:p>
            <a:r>
              <a:rPr lang="ru-RU" b="1" dirty="0" smtClean="0">
                <a:ea typeface="Calibri" panose="020F0502020204030204" pitchFamily="34" charset="0"/>
              </a:rPr>
              <a:t>Предмет проверок</a:t>
            </a:r>
            <a:endParaRPr lang="ru-RU" b="1" dirty="0"/>
          </a:p>
        </p:txBody>
      </p:sp>
      <p:pic>
        <p:nvPicPr>
          <p:cNvPr id="16" name="Рисунок 15"/>
          <p:cNvPicPr>
            <a:picLocks noChangeAspect="1"/>
          </p:cNvPicPr>
          <p:nvPr/>
        </p:nvPicPr>
        <p:blipFill>
          <a:blip r:embed="rId3">
            <a:extLst>
              <a:ext uri="{BEBA8EAE-BF5A-486C-A8C5-ECC9F3942E4B}">
                <a14:imgProps xmlns:a14="http://schemas.microsoft.com/office/drawing/2010/main">
                  <a14:imgLayer r:embed="rId4">
                    <a14:imgEffect>
                      <a14:backgroundRemoval t="2767" b="98024" l="9548" r="89950"/>
                    </a14:imgEffect>
                  </a14:imgLayer>
                </a14:imgProps>
              </a:ext>
              <a:ext uri="{28A0092B-C50C-407E-A947-70E740481C1C}">
                <a14:useLocalDpi xmlns:a14="http://schemas.microsoft.com/office/drawing/2010/main" val="0"/>
              </a:ext>
            </a:extLst>
          </a:blip>
          <a:stretch>
            <a:fillRect/>
          </a:stretch>
        </p:blipFill>
        <p:spPr>
          <a:xfrm>
            <a:off x="395536" y="2852936"/>
            <a:ext cx="912416" cy="1160007"/>
          </a:xfrm>
          <a:prstGeom prst="rect">
            <a:avLst/>
          </a:prstGeom>
        </p:spPr>
      </p:pic>
    </p:spTree>
    <p:extLst>
      <p:ext uri="{BB962C8B-B14F-4D97-AF65-F5344CB8AC3E}">
        <p14:creationId xmlns:p14="http://schemas.microsoft.com/office/powerpoint/2010/main" val="486113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2000" b="1" dirty="0"/>
              <a:t>ГОСУДАРСТВЕННЫЙ СТРОИТЕЛЬНЫЙ НАДЗОР</a:t>
            </a:r>
          </a:p>
        </p:txBody>
      </p:sp>
      <p:sp>
        <p:nvSpPr>
          <p:cNvPr id="3" name="Номер слайда 2"/>
          <p:cNvSpPr>
            <a:spLocks noGrp="1"/>
          </p:cNvSpPr>
          <p:nvPr>
            <p:ph type="sldNum" sz="quarter" idx="12"/>
          </p:nvPr>
        </p:nvSpPr>
        <p:spPr/>
        <p:txBody>
          <a:bodyPr/>
          <a:lstStyle/>
          <a:p>
            <a:fld id="{9BBB63BC-7EC6-405B-A8B3-990F8CBB9186}" type="slidenum">
              <a:rPr lang="ru-RU" smtClean="0"/>
              <a:pPr/>
              <a:t>25</a:t>
            </a:fld>
            <a:endParaRPr lang="ru-RU" dirty="0"/>
          </a:p>
        </p:txBody>
      </p:sp>
      <p:sp>
        <p:nvSpPr>
          <p:cNvPr id="6" name="Прямоугольник 5"/>
          <p:cNvSpPr/>
          <p:nvPr/>
        </p:nvSpPr>
        <p:spPr>
          <a:xfrm>
            <a:off x="71500" y="2864919"/>
            <a:ext cx="8784976" cy="3993081"/>
          </a:xfrm>
          <a:prstGeom prst="rect">
            <a:avLst/>
          </a:prstGeom>
        </p:spPr>
        <p:txBody>
          <a:bodyPr wrap="square">
            <a:spAutoFit/>
          </a:bodyPr>
          <a:lstStyle/>
          <a:p>
            <a:pPr algn="just">
              <a:lnSpc>
                <a:spcPct val="107000"/>
              </a:lnSpc>
              <a:spcAft>
                <a:spcPts val="800"/>
              </a:spcAft>
            </a:pPr>
            <a:r>
              <a:rPr lang="ru-RU" sz="1400" b="1" dirty="0">
                <a:solidFill>
                  <a:srgbClr val="C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Часто повторяющиеся нарушения:</a:t>
            </a:r>
          </a:p>
          <a:p>
            <a:pPr algn="just">
              <a:lnSpc>
                <a:spcPct val="107000"/>
              </a:lnSpc>
            </a:pPr>
            <a:r>
              <a:rPr lang="ru-RU" sz="1400" dirty="0">
                <a:ea typeface="Calibri" panose="020F0502020204030204" pitchFamily="34" charset="0"/>
                <a:cs typeface="Times New Roman" panose="02020603050405020304" pitchFamily="18" charset="0"/>
              </a:rPr>
              <a:t>1. </a:t>
            </a:r>
            <a:r>
              <a:rPr lang="ru-RU" sz="14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Нарушения по организации и проведению строительного контроля со стороны застройщика</a:t>
            </a:r>
            <a:r>
              <a:rPr lang="ru-RU" sz="1400" dirty="0">
                <a:ea typeface="Calibri" panose="020F0502020204030204" pitchFamily="34" charset="0"/>
                <a:cs typeface="Times New Roman" panose="02020603050405020304" pitchFamily="18" charset="0"/>
              </a:rPr>
              <a:t>.</a:t>
            </a:r>
          </a:p>
          <a:p>
            <a:pPr algn="just">
              <a:lnSpc>
                <a:spcPct val="107000"/>
              </a:lnSpc>
            </a:pPr>
            <a:r>
              <a:rPr lang="ru-RU" sz="1400" dirty="0">
                <a:ea typeface="Calibri" panose="020F0502020204030204" pitchFamily="34" charset="0"/>
                <a:cs typeface="Times New Roman" panose="02020603050405020304" pitchFamily="18" charset="0"/>
              </a:rPr>
              <a:t>2. </a:t>
            </a:r>
            <a:r>
              <a:rPr lang="ru-RU" sz="14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Привлечение застройщиком </a:t>
            </a:r>
            <a:r>
              <a:rPr lang="ru-RU" sz="1400" dirty="0">
                <a:ea typeface="Calibri" panose="020F0502020204030204" pitchFamily="34" charset="0"/>
                <a:cs typeface="Times New Roman" panose="02020603050405020304" pitchFamily="18" charset="0"/>
              </a:rPr>
              <a:t>к проведению работ, </a:t>
            </a:r>
            <a:r>
              <a:rPr lang="ru-RU" sz="14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организаций, не имеющих лицензии </a:t>
            </a:r>
            <a:r>
              <a:rPr lang="ru-RU" sz="1400" dirty="0">
                <a:ea typeface="Calibri" panose="020F0502020204030204" pitchFamily="34" charset="0"/>
                <a:cs typeface="Times New Roman" panose="02020603050405020304" pitchFamily="18" charset="0"/>
              </a:rPr>
              <a:t>на право проведения работ в области использования атомной энергии.</a:t>
            </a:r>
          </a:p>
          <a:p>
            <a:pPr algn="just">
              <a:lnSpc>
                <a:spcPct val="107000"/>
              </a:lnSpc>
            </a:pPr>
            <a:r>
              <a:rPr lang="ru-RU" sz="1400" dirty="0">
                <a:ea typeface="Calibri" panose="020F0502020204030204" pitchFamily="34" charset="0"/>
                <a:cs typeface="Times New Roman" panose="02020603050405020304" pitchFamily="18" charset="0"/>
              </a:rPr>
              <a:t>3. </a:t>
            </a:r>
            <a:r>
              <a:rPr lang="ru-RU" sz="1400" b="1" dirty="0">
                <a:ea typeface="Calibri" panose="020F0502020204030204" pitchFamily="34" charset="0"/>
                <a:cs typeface="Times New Roman" panose="02020603050405020304" pitchFamily="18" charset="0"/>
              </a:rPr>
              <a:t>Нарушения требований РД-11-02-2006 </a:t>
            </a:r>
            <a:r>
              <a:rPr lang="ru-RU" sz="1400" dirty="0">
                <a:ea typeface="Calibri" panose="020F0502020204030204" pitchFamily="34" charset="0"/>
                <a:cs typeface="Times New Roman" panose="02020603050405020304" pitchFamily="18" charset="0"/>
              </a:rPr>
              <a:t>«Требования к составу и порядку ведения исполнительной документации при строительстве, реконструкции, капитальном ремонте объектов капитального строительства и требования, предъявляемые к актам освидетельствования работ, конструкций, участков сетей инженерно-технического обеспечения», в части представления исполнительной документации на фактически выполненные работы.</a:t>
            </a:r>
          </a:p>
          <a:p>
            <a:pPr algn="just"/>
            <a:r>
              <a:rPr lang="ru-RU" sz="1400" dirty="0">
                <a:ea typeface="Calibri" panose="020F0502020204030204" pitchFamily="34" charset="0"/>
              </a:rPr>
              <a:t>4. </a:t>
            </a:r>
            <a:r>
              <a:rPr lang="ru-RU" sz="1400" dirty="0">
                <a:effectLst>
                  <a:outerShdw blurRad="38100" dist="38100" dir="2700000" algn="tl">
                    <a:srgbClr val="000000">
                      <a:alpha val="43137"/>
                    </a:srgbClr>
                  </a:outerShdw>
                </a:effectLst>
                <a:ea typeface="Calibri" panose="020F0502020204030204" pitchFamily="34" charset="0"/>
              </a:rPr>
              <a:t>Нарушения статьи 48 части 15, части 15.2, части 15.3, статьи 49 части 3.8, части 3.9, Градостроительного кодекса РФ </a:t>
            </a:r>
            <a:r>
              <a:rPr lang="ru-RU" sz="1400" dirty="0">
                <a:ea typeface="Calibri" panose="020F0502020204030204" pitchFamily="34" charset="0"/>
              </a:rPr>
              <a:t>в части </a:t>
            </a:r>
            <a:r>
              <a:rPr lang="ru-RU" sz="1400" b="1" dirty="0">
                <a:ea typeface="Calibri" panose="020F0502020204030204" pitchFamily="34" charset="0"/>
              </a:rPr>
              <a:t>подтверждения</a:t>
            </a:r>
            <a:r>
              <a:rPr lang="ru-RU" sz="1400" dirty="0">
                <a:ea typeface="Calibri" panose="020F0502020204030204" pitchFamily="34" charset="0"/>
              </a:rPr>
              <a:t> соответствия </a:t>
            </a:r>
            <a:r>
              <a:rPr lang="ru-RU" sz="1400" b="1" dirty="0">
                <a:ea typeface="Calibri" panose="020F0502020204030204" pitchFamily="34" charset="0"/>
              </a:rPr>
              <a:t>внесенных в проектную документацию изменений</a:t>
            </a:r>
            <a:r>
              <a:rPr lang="ru-RU" sz="1400" dirty="0">
                <a:ea typeface="Calibri" panose="020F0502020204030204" pitchFamily="34" charset="0"/>
              </a:rPr>
              <a:t> требованиям технических регламентов, санитарно-эпидемиологическим требованиям, требованиям в области охраны окружающей среды, требованиям государственной охраны объектов культурного наследия, требованиям к безопасному использованию атомной энергии, требованиям промышленной безопасности, требованиям к обеспечению надежности и безопасности электроэнергетических систем и объектов электроэнергетики, требованиям антитеррористической защищенности объекта, заданию застройщика или технического заказчика на проектирование, результатам инженерных изысканий.</a:t>
            </a:r>
            <a:endParaRPr lang="ru-RU" sz="1400" dirty="0"/>
          </a:p>
        </p:txBody>
      </p:sp>
      <p:sp>
        <p:nvSpPr>
          <p:cNvPr id="7" name="Прямоугольник 6"/>
          <p:cNvSpPr/>
          <p:nvPr/>
        </p:nvSpPr>
        <p:spPr>
          <a:xfrm>
            <a:off x="3975778" y="2541753"/>
            <a:ext cx="5024460" cy="646331"/>
          </a:xfrm>
          <a:prstGeom prst="rect">
            <a:avLst/>
          </a:prstGeom>
        </p:spPr>
        <p:txBody>
          <a:bodyPr wrap="square">
            <a:spAutoFit/>
          </a:bodyPr>
          <a:lstStyle/>
          <a:p>
            <a:pPr algn="r"/>
            <a:r>
              <a:rPr lang="ru-RU"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Наложен административный штраф в размере </a:t>
            </a:r>
            <a:endParaRPr lang="ru-RU"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r"/>
            <a:r>
              <a:rPr lang="ru-RU" b="1" dirty="0" smtClean="0">
                <a:solidFill>
                  <a:srgbClr val="C00000"/>
                </a:solidFill>
                <a:ea typeface="Calibri" panose="020F0502020204030204" pitchFamily="34" charset="0"/>
                <a:cs typeface="Times New Roman" panose="02020603050405020304" pitchFamily="18" charset="0"/>
              </a:rPr>
              <a:t>20000 </a:t>
            </a:r>
            <a:r>
              <a:rPr lang="ru-RU" b="1" dirty="0">
                <a:solidFill>
                  <a:srgbClr val="C00000"/>
                </a:solidFill>
                <a:ea typeface="Calibri" panose="020F0502020204030204" pitchFamily="34" charset="0"/>
                <a:cs typeface="Times New Roman" panose="02020603050405020304" pitchFamily="18" charset="0"/>
              </a:rPr>
              <a:t>(двадцать тысяч) </a:t>
            </a:r>
            <a:r>
              <a:rPr lang="ru-RU" b="1" dirty="0" smtClean="0">
                <a:solidFill>
                  <a:srgbClr val="C00000"/>
                </a:solidFill>
                <a:ea typeface="Calibri" panose="020F0502020204030204" pitchFamily="34" charset="0"/>
                <a:cs typeface="Times New Roman" panose="02020603050405020304" pitchFamily="18" charset="0"/>
              </a:rPr>
              <a:t>рублей</a:t>
            </a:r>
            <a:endParaRPr lang="ru-RU" sz="1400" dirty="0">
              <a:solidFill>
                <a:srgbClr val="C00000"/>
              </a:solidFill>
              <a:effectLst/>
              <a:ea typeface="Calibri" panose="020F0502020204030204" pitchFamily="34" charset="0"/>
              <a:cs typeface="Times New Roman" panose="02020603050405020304" pitchFamily="18" charset="0"/>
            </a:endParaRPr>
          </a:p>
        </p:txBody>
      </p:sp>
      <p:sp>
        <p:nvSpPr>
          <p:cNvPr id="8" name="Прямоугольник 7"/>
          <p:cNvSpPr/>
          <p:nvPr/>
        </p:nvSpPr>
        <p:spPr>
          <a:xfrm>
            <a:off x="1150745" y="1375150"/>
            <a:ext cx="7984733" cy="1384995"/>
          </a:xfrm>
          <a:prstGeom prst="rect">
            <a:avLst/>
          </a:prstGeom>
        </p:spPr>
        <p:txBody>
          <a:bodyPr wrap="square">
            <a:spAutoFit/>
          </a:bodyPr>
          <a:lstStyle/>
          <a:p>
            <a:pPr algn="just">
              <a:spcAft>
                <a:spcPts val="800"/>
              </a:spcAft>
            </a:pPr>
            <a:r>
              <a:rPr lang="ru-RU" sz="1400" b="1" dirty="0">
                <a:solidFill>
                  <a:srgbClr val="C00000"/>
                </a:solidFill>
                <a:ea typeface="Calibri" panose="020F0502020204030204" pitchFamily="34" charset="0"/>
                <a:cs typeface="Times New Roman" panose="02020603050405020304" pitchFamily="18" charset="0"/>
              </a:rPr>
              <a:t>За период 2021-2022 год вынесено 01 Постановление по делу об административном правонарушении</a:t>
            </a:r>
            <a:r>
              <a:rPr lang="ru-RU" sz="1400" dirty="0">
                <a:solidFill>
                  <a:srgbClr val="C00000"/>
                </a:solidFill>
                <a:ea typeface="Calibri" panose="020F0502020204030204" pitchFamily="34" charset="0"/>
                <a:cs typeface="Times New Roman" panose="02020603050405020304" pitchFamily="18" charset="0"/>
              </a:rPr>
              <a:t> </a:t>
            </a:r>
            <a:r>
              <a:rPr lang="ru-RU" sz="1400" dirty="0">
                <a:ea typeface="Calibri" panose="020F0502020204030204" pitchFamily="34" charset="0"/>
                <a:cs typeface="Times New Roman" panose="02020603050405020304" pitchFamily="18" charset="0"/>
              </a:rPr>
              <a:t>предусмотренного частью 5 статьи 9.5 КоАП РФ в отношении должностного лица – главного врача Государственного областного бюджетного учреждения здравоохранения «Мурманский областной онкологический диспансер» Коваленко Дмитрия Александровича (нарушение требований ст. 55 Градостроительного кодекса РФ, то есть эксплуатация здания без получения разрешения на его ввод в эксплуатацию).</a:t>
            </a:r>
            <a:endParaRPr lang="ru-RU" sz="1400" dirty="0">
              <a:effectLst/>
              <a:ea typeface="Calibri" panose="020F0502020204030204" pitchFamily="34" charset="0"/>
              <a:cs typeface="Times New Roman" panose="020206030504050203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965" y="1696379"/>
            <a:ext cx="795835" cy="106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custDataLst>
              <p:tags r:id="rId1"/>
            </p:custDataLst>
          </p:nvPr>
        </p:nvSpPr>
        <p:spPr>
          <a:xfrm>
            <a:off x="-125198" y="1238739"/>
            <a:ext cx="1440160" cy="477454"/>
          </a:xfrm>
          <a:prstGeom prst="rect">
            <a:avLst/>
          </a:prstGeom>
          <a:noFill/>
        </p:spPr>
        <p:txBody>
          <a:bodyPr wrap="square" lIns="93296" tIns="46648" rIns="93296" bIns="46648" rtlCol="0">
            <a:spAutoFit/>
          </a:bodyPr>
          <a:lstStyle/>
          <a:p>
            <a:pPr algn="ctr">
              <a:spcAft>
                <a:spcPts val="900"/>
              </a:spcAft>
            </a:pPr>
            <a:r>
              <a:rPr lang="ru-RU" sz="1200" dirty="0" smtClean="0">
                <a:solidFill>
                  <a:srgbClr val="000000"/>
                </a:solidFill>
                <a:latin typeface="Arial" pitchFamily="34" charset="0"/>
                <a:cs typeface="Arial" pitchFamily="34" charset="0"/>
              </a:rPr>
              <a:t>Мурманская область</a:t>
            </a:r>
            <a:endParaRPr lang="ru-RU"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993885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413110" y="952634"/>
            <a:ext cx="6912768" cy="646331"/>
          </a:xfrm>
          <a:prstGeom prst="rect">
            <a:avLst/>
          </a:prstGeom>
        </p:spPr>
        <p:txBody>
          <a:bodyPr wrap="square">
            <a:spAutoFit/>
          </a:bodyPr>
          <a:lstStyle/>
          <a:p>
            <a:pPr algn="ctr"/>
            <a:r>
              <a:rPr lang="ru-RU" b="1" dirty="0">
                <a:ea typeface="Times New Roman" panose="02020603050405020304" pitchFamily="18" charset="0"/>
              </a:rPr>
              <a:t>За 9 месяцев </a:t>
            </a:r>
            <a:r>
              <a:rPr lang="ru-RU" b="1" dirty="0" smtClean="0">
                <a:ea typeface="Times New Roman" panose="02020603050405020304" pitchFamily="18" charset="0"/>
              </a:rPr>
              <a:t>2019 года при </a:t>
            </a:r>
            <a:r>
              <a:rPr lang="ru-RU" b="1" dirty="0">
                <a:ea typeface="Times New Roman" panose="02020603050405020304" pitchFamily="18" charset="0"/>
              </a:rPr>
              <a:t>проверках  вопросов </a:t>
            </a:r>
            <a:r>
              <a:rPr lang="ru-RU" b="1" dirty="0" smtClean="0">
                <a:ea typeface="Times New Roman" panose="02020603050405020304" pitchFamily="18" charset="0"/>
              </a:rPr>
              <a:t>РБ возбуждено</a:t>
            </a:r>
          </a:p>
          <a:p>
            <a:pPr algn="ctr"/>
            <a:r>
              <a:rPr lang="ru-RU" b="1" dirty="0" smtClean="0">
                <a:ea typeface="Times New Roman" panose="02020603050405020304" pitchFamily="18" charset="0"/>
              </a:rPr>
              <a:t> </a:t>
            </a:r>
            <a:r>
              <a:rPr lang="ru-RU" b="1" dirty="0">
                <a:ea typeface="Times New Roman" panose="02020603050405020304" pitchFamily="18" charset="0"/>
              </a:rPr>
              <a:t>- </a:t>
            </a:r>
            <a:r>
              <a:rPr lang="ru-RU" b="1" dirty="0" smtClean="0">
                <a:solidFill>
                  <a:srgbClr val="C00000"/>
                </a:solidFill>
                <a:effectLst>
                  <a:outerShdw blurRad="38100" dist="38100" dir="2700000" algn="tl">
                    <a:srgbClr val="000000">
                      <a:alpha val="43137"/>
                    </a:srgbClr>
                  </a:outerShdw>
                </a:effectLst>
                <a:ea typeface="Times New Roman" panose="02020603050405020304" pitchFamily="18" charset="0"/>
              </a:rPr>
              <a:t>03 дела </a:t>
            </a:r>
            <a:r>
              <a:rPr lang="ru-RU" b="1" dirty="0">
                <a:solidFill>
                  <a:srgbClr val="C00000"/>
                </a:solidFill>
                <a:effectLst>
                  <a:outerShdw blurRad="38100" dist="38100" dir="2700000" algn="tl">
                    <a:srgbClr val="000000">
                      <a:alpha val="43137"/>
                    </a:srgbClr>
                  </a:outerShdw>
                </a:effectLst>
                <a:ea typeface="Times New Roman" panose="02020603050405020304" pitchFamily="18" charset="0"/>
              </a:rPr>
              <a:t>об административных </a:t>
            </a:r>
            <a:r>
              <a:rPr lang="ru-RU" b="1" dirty="0" smtClean="0">
                <a:solidFill>
                  <a:srgbClr val="C00000"/>
                </a:solidFill>
                <a:effectLst>
                  <a:outerShdw blurRad="38100" dist="38100" dir="2700000" algn="tl">
                    <a:srgbClr val="000000">
                      <a:alpha val="43137"/>
                    </a:srgbClr>
                  </a:outerShdw>
                </a:effectLst>
                <a:ea typeface="Times New Roman" panose="02020603050405020304" pitchFamily="18" charset="0"/>
              </a:rPr>
              <a:t>правонарушениях</a:t>
            </a:r>
            <a:endParaRPr lang="ru-RU" b="1" dirty="0">
              <a:solidFill>
                <a:srgbClr val="C00000"/>
              </a:solidFill>
              <a:effectLst>
                <a:outerShdw blurRad="38100" dist="38100" dir="2700000" algn="tl">
                  <a:srgbClr val="000000">
                    <a:alpha val="43137"/>
                  </a:srgbClr>
                </a:outerShdw>
              </a:effectLst>
              <a:ea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33D6E5A2-EC83-451F-A719-9AC1370DD5CF}" type="slidenum">
              <a:rPr lang="ru-RU" smtClean="0"/>
              <a:pPr/>
              <a:t>26</a:t>
            </a:fld>
            <a:endParaRPr lang="ru-RU"/>
          </a:p>
        </p:txBody>
      </p:sp>
      <p:graphicFrame>
        <p:nvGraphicFramePr>
          <p:cNvPr id="15" name="Диаграмма 14"/>
          <p:cNvGraphicFramePr/>
          <p:nvPr>
            <p:extLst>
              <p:ext uri="{D42A27DB-BD31-4B8C-83A1-F6EECF244321}">
                <p14:modId xmlns:p14="http://schemas.microsoft.com/office/powerpoint/2010/main" val="4098985583"/>
              </p:ext>
            </p:extLst>
          </p:nvPr>
        </p:nvGraphicFramePr>
        <p:xfrm>
          <a:off x="1413110" y="1498454"/>
          <a:ext cx="6615273" cy="2740616"/>
        </p:xfrm>
        <a:graphic>
          <a:graphicData uri="http://schemas.openxmlformats.org/drawingml/2006/chart">
            <c:chart xmlns:c="http://schemas.openxmlformats.org/drawingml/2006/chart" xmlns:r="http://schemas.openxmlformats.org/officeDocument/2006/relationships" r:id="rId2"/>
          </a:graphicData>
        </a:graphic>
      </p:graphicFrame>
      <p:pic>
        <p:nvPicPr>
          <p:cNvPr id="18" name="Рисунок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22479" y="1275800"/>
            <a:ext cx="109686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Рисунок 1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0393" y="1676751"/>
            <a:ext cx="1034009" cy="1502354"/>
          </a:xfrm>
          <a:prstGeom prst="rect">
            <a:avLst/>
          </a:prstGeom>
          <a:ln>
            <a:noFill/>
          </a:ln>
          <a:effectLst>
            <a:outerShdw blurRad="225425" dist="50800" dir="5220000" algn="ctr">
              <a:srgbClr val="000000">
                <a:alpha val="33000"/>
              </a:srgbClr>
            </a:outerShdw>
          </a:effectLst>
          <a:scene3d>
            <a:camera prst="isometricOffAxis1Right"/>
            <a:lightRig rig="harsh" dir="t">
              <a:rot lat="0" lon="0" rev="3000000"/>
            </a:lightRig>
          </a:scene3d>
          <a:sp3d extrusionH="254000" contourW="19050">
            <a:bevelT w="82550" h="44450" prst="angle"/>
            <a:bevelB w="82550" h="44450" prst="angle"/>
            <a:contourClr>
              <a:srgbClr val="FFFFFF"/>
            </a:contourClr>
          </a:sp3d>
        </p:spPr>
      </p:pic>
      <p:graphicFrame>
        <p:nvGraphicFramePr>
          <p:cNvPr id="2" name="Таблица 1"/>
          <p:cNvGraphicFramePr>
            <a:graphicFrameLocks noGrp="1"/>
          </p:cNvGraphicFramePr>
          <p:nvPr>
            <p:extLst>
              <p:ext uri="{D42A27DB-BD31-4B8C-83A1-F6EECF244321}">
                <p14:modId xmlns:p14="http://schemas.microsoft.com/office/powerpoint/2010/main" val="1771490801"/>
              </p:ext>
            </p:extLst>
          </p:nvPr>
        </p:nvGraphicFramePr>
        <p:xfrm>
          <a:off x="467543" y="4239070"/>
          <a:ext cx="7920881" cy="2540618"/>
        </p:xfrm>
        <a:graphic>
          <a:graphicData uri="http://schemas.openxmlformats.org/drawingml/2006/table">
            <a:tbl>
              <a:tblPr firstRow="1" firstCol="1" lastRow="1" lastCol="1" bandRow="1" bandCol="1">
                <a:tableStyleId>{3C2FFA5D-87B4-456A-9821-1D502468CF0F}</a:tableStyleId>
              </a:tblPr>
              <a:tblGrid>
                <a:gridCol w="2376265">
                  <a:extLst>
                    <a:ext uri="{9D8B030D-6E8A-4147-A177-3AD203B41FA5}">
                      <a16:colId xmlns:a16="http://schemas.microsoft.com/office/drawing/2014/main" val="1015241954"/>
                    </a:ext>
                  </a:extLst>
                </a:gridCol>
                <a:gridCol w="1512168">
                  <a:extLst>
                    <a:ext uri="{9D8B030D-6E8A-4147-A177-3AD203B41FA5}">
                      <a16:colId xmlns:a16="http://schemas.microsoft.com/office/drawing/2014/main" val="3415874308"/>
                    </a:ext>
                  </a:extLst>
                </a:gridCol>
                <a:gridCol w="4032448">
                  <a:extLst>
                    <a:ext uri="{9D8B030D-6E8A-4147-A177-3AD203B41FA5}">
                      <a16:colId xmlns:a16="http://schemas.microsoft.com/office/drawing/2014/main" val="1215784603"/>
                    </a:ext>
                  </a:extLst>
                </a:gridCol>
              </a:tblGrid>
              <a:tr h="372076">
                <a:tc>
                  <a:txBody>
                    <a:bodyPr/>
                    <a:lstStyle/>
                    <a:p>
                      <a:pPr algn="ctr">
                        <a:lnSpc>
                          <a:spcPct val="107000"/>
                        </a:lnSpc>
                        <a:spcAft>
                          <a:spcPts val="0"/>
                        </a:spcAft>
                      </a:pPr>
                      <a:r>
                        <a:rPr lang="ru-RU" sz="1000" dirty="0">
                          <a:effectLst/>
                        </a:rPr>
                        <a:t>Место совершения правонарушения</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737" marR="417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000" dirty="0">
                          <a:effectLst/>
                        </a:rPr>
                        <a:t>Квалификация право-нарушения по КоАП РФ</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737" marR="417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000" dirty="0">
                          <a:effectLst/>
                        </a:rPr>
                        <a:t>Принятое решение</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737" marR="417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4399197"/>
                  </a:ext>
                </a:extLst>
              </a:tr>
              <a:tr h="186038">
                <a:tc gridSpan="3">
                  <a:txBody>
                    <a:bodyPr/>
                    <a:lstStyle/>
                    <a:p>
                      <a:pPr algn="ctr">
                        <a:lnSpc>
                          <a:spcPct val="107000"/>
                        </a:lnSpc>
                        <a:spcAft>
                          <a:spcPts val="0"/>
                        </a:spcAft>
                      </a:pPr>
                      <a:r>
                        <a:rPr lang="ru-RU" sz="1000" dirty="0">
                          <a:effectLst/>
                        </a:rPr>
                        <a:t>3 месяца 2019 года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737" marR="417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706309966"/>
                  </a:ext>
                </a:extLst>
              </a:tr>
              <a:tr h="204656">
                <a:tc gridSpan="3">
                  <a:txBody>
                    <a:bodyPr/>
                    <a:lstStyle/>
                    <a:p>
                      <a:pPr algn="ctr">
                        <a:lnSpc>
                          <a:spcPct val="107000"/>
                        </a:lnSpc>
                        <a:spcAft>
                          <a:spcPts val="0"/>
                        </a:spcAft>
                      </a:pPr>
                      <a:r>
                        <a:rPr lang="ru-RU" sz="1100" b="0" dirty="0">
                          <a:effectLst/>
                        </a:rPr>
                        <a:t>6 месяцев 2019 года</a:t>
                      </a:r>
                      <a:endParaRPr lang="ru-RU"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737" marR="417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008159059"/>
                  </a:ext>
                </a:extLst>
              </a:tr>
              <a:tr h="818626">
                <a:tc>
                  <a:txBody>
                    <a:bodyPr/>
                    <a:lstStyle/>
                    <a:p>
                      <a:pPr algn="just">
                        <a:lnSpc>
                          <a:spcPct val="107000"/>
                        </a:lnSpc>
                        <a:spcAft>
                          <a:spcPts val="0"/>
                        </a:spcAft>
                      </a:pPr>
                      <a:r>
                        <a:rPr lang="ru-RU" sz="1100" dirty="0" smtClean="0">
                          <a:effectLst/>
                        </a:rPr>
                        <a:t>г. Северодвинск,</a:t>
                      </a:r>
                    </a:p>
                    <a:p>
                      <a:pPr algn="just">
                        <a:lnSpc>
                          <a:spcPct val="107000"/>
                        </a:lnSpc>
                        <a:spcAft>
                          <a:spcPts val="0"/>
                        </a:spcAft>
                      </a:pPr>
                      <a:r>
                        <a:rPr lang="ru-RU" sz="1100" dirty="0" smtClean="0">
                          <a:effectLst/>
                        </a:rPr>
                        <a:t>АО «ЦС «Звездочка»</a:t>
                      </a:r>
                    </a:p>
                  </a:txBody>
                  <a:tcPr marL="41737" marR="417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40000"/>
                      </a:schemeClr>
                    </a:solidFill>
                  </a:tcPr>
                </a:tc>
                <a:tc>
                  <a:txBody>
                    <a:bodyPr/>
                    <a:lstStyle/>
                    <a:p>
                      <a:pPr algn="ctr">
                        <a:lnSpc>
                          <a:spcPct val="107000"/>
                        </a:lnSpc>
                        <a:spcAft>
                          <a:spcPts val="0"/>
                        </a:spcAft>
                      </a:pPr>
                      <a:r>
                        <a:rPr lang="ru-RU" sz="1100" b="0" dirty="0" smtClean="0">
                          <a:effectLst/>
                        </a:rPr>
                        <a:t>ст.14.1 (ч.3)</a:t>
                      </a:r>
                      <a:endParaRPr lang="ru-RU"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737" marR="417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40000"/>
                      </a:schemeClr>
                    </a:solidFill>
                  </a:tcPr>
                </a:tc>
                <a:tc>
                  <a:txBody>
                    <a:bodyPr/>
                    <a:lstStyle/>
                    <a:p>
                      <a:pPr algn="just">
                        <a:lnSpc>
                          <a:spcPct val="107000"/>
                        </a:lnSpc>
                        <a:spcAft>
                          <a:spcPts val="0"/>
                        </a:spcAft>
                      </a:pPr>
                      <a:r>
                        <a:rPr lang="ru-RU" sz="1100" dirty="0" smtClean="0">
                          <a:effectLst/>
                        </a:rPr>
                        <a:t>Привлечь АО «ЦС «Звездочка» к административной ответственности по части 3 ст. 14.1 Кодекса Российской Федерации об административных правонарушениях, в виде административного штрафа в размере 30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737" marR="417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40000"/>
                      </a:schemeClr>
                    </a:solidFill>
                  </a:tcPr>
                </a:tc>
                <a:extLst>
                  <a:ext uri="{0D108BD9-81ED-4DB2-BD59-A6C34878D82A}">
                    <a16:rowId xmlns:a16="http://schemas.microsoft.com/office/drawing/2014/main" val="4171886839"/>
                  </a:ext>
                </a:extLst>
              </a:tr>
              <a:tr h="204656">
                <a:tc gridSpan="3">
                  <a:txBody>
                    <a:bodyPr/>
                    <a:lstStyle/>
                    <a:p>
                      <a:pPr algn="ctr">
                        <a:lnSpc>
                          <a:spcPct val="107000"/>
                        </a:lnSpc>
                        <a:spcAft>
                          <a:spcPts val="0"/>
                        </a:spcAft>
                      </a:pPr>
                      <a:r>
                        <a:rPr lang="ru-RU" sz="1100" b="0" dirty="0">
                          <a:effectLst/>
                        </a:rPr>
                        <a:t>9 месяцев 2019 года</a:t>
                      </a:r>
                      <a:endParaRPr lang="ru-RU"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737" marR="417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059818029"/>
                  </a:ext>
                </a:extLst>
              </a:tr>
              <a:tr h="377283">
                <a:tc>
                  <a:txBody>
                    <a:bodyPr/>
                    <a:lstStyle/>
                    <a:p>
                      <a:pPr>
                        <a:lnSpc>
                          <a:spcPct val="107000"/>
                        </a:lnSpc>
                        <a:spcAft>
                          <a:spcPts val="0"/>
                        </a:spcAft>
                      </a:pPr>
                      <a:r>
                        <a:rPr lang="ru-RU" sz="1100" dirty="0" smtClean="0">
                          <a:effectLst/>
                        </a:rPr>
                        <a:t>г. Петрозаводск, г. Петрозаводск</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737" marR="417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100" b="0" dirty="0" smtClean="0">
                          <a:effectLst/>
                        </a:rPr>
                        <a:t>ст. 19.5, ч.17</a:t>
                      </a:r>
                      <a:endParaRPr lang="ru-RU"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737" marR="417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07000"/>
                        </a:lnSpc>
                        <a:spcAft>
                          <a:spcPts val="0"/>
                        </a:spcAft>
                        <a:tabLst>
                          <a:tab pos="630555" algn="l"/>
                        </a:tabLs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Признать виновным и назначить штраф в размере 400 000руб.</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737" marR="417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38533022"/>
                  </a:ext>
                </a:extLst>
              </a:tr>
              <a:tr h="377283">
                <a:tc>
                  <a:txBody>
                    <a:bodyPr/>
                    <a:lstStyle/>
                    <a:p>
                      <a:pPr>
                        <a:lnSpc>
                          <a:spcPct val="107000"/>
                        </a:lnSpc>
                        <a:spcAft>
                          <a:spcPts val="0"/>
                        </a:spcAft>
                      </a:pPr>
                      <a:r>
                        <a:rPr lang="ru-RU" sz="1100" dirty="0" smtClean="0">
                          <a:effectLst/>
                        </a:rPr>
                        <a:t>г. Сосновый Бор Ленинградской обл. АО «ЭКОМЕТ-С»</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737" marR="417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100" b="0" dirty="0" smtClean="0">
                          <a:effectLst/>
                        </a:rPr>
                        <a:t>ст. 14.1, ч.3</a:t>
                      </a:r>
                      <a:endParaRPr lang="ru-RU"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737" marR="417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ru-RU" sz="1100" dirty="0">
                          <a:effectLst/>
                          <a:latin typeface="Times New Roman" panose="02020603050405020304" pitchFamily="18" charset="0"/>
                          <a:ea typeface="Times New Roman" panose="02020603050405020304" pitchFamily="18" charset="0"/>
                        </a:rPr>
                        <a:t>направлено в Арбитражный суд СПб и ЛО 14.07.2022</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75137129"/>
                  </a:ext>
                </a:extLst>
              </a:tr>
            </a:tbl>
          </a:graphicData>
        </a:graphic>
      </p:graphicFrame>
    </p:spTree>
    <p:extLst>
      <p:ext uri="{BB962C8B-B14F-4D97-AF65-F5344CB8AC3E}">
        <p14:creationId xmlns:p14="http://schemas.microsoft.com/office/powerpoint/2010/main" val="354904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20653531"/>
              </p:ext>
            </p:extLst>
          </p:nvPr>
        </p:nvGraphicFramePr>
        <p:xfrm>
          <a:off x="176405" y="1585924"/>
          <a:ext cx="8716072" cy="2138723"/>
        </p:xfrm>
        <a:graphic>
          <a:graphicData uri="http://schemas.openxmlformats.org/drawingml/2006/table">
            <a:tbl>
              <a:tblPr>
                <a:tableStyleId>{5C22544A-7EE6-4342-B048-85BDC9FD1C3A}</a:tableStyleId>
              </a:tblPr>
              <a:tblGrid>
                <a:gridCol w="4467603">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504056">
                  <a:extLst>
                    <a:ext uri="{9D8B030D-6E8A-4147-A177-3AD203B41FA5}">
                      <a16:colId xmlns:a16="http://schemas.microsoft.com/office/drawing/2014/main" val="2603464630"/>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943673997"/>
                    </a:ext>
                  </a:extLst>
                </a:gridCol>
                <a:gridCol w="497454">
                  <a:extLst>
                    <a:ext uri="{9D8B030D-6E8A-4147-A177-3AD203B41FA5}">
                      <a16:colId xmlns:a16="http://schemas.microsoft.com/office/drawing/2014/main" val="2330987357"/>
                    </a:ext>
                  </a:extLst>
                </a:gridCol>
                <a:gridCol w="438647">
                  <a:extLst>
                    <a:ext uri="{9D8B030D-6E8A-4147-A177-3AD203B41FA5}">
                      <a16:colId xmlns:a16="http://schemas.microsoft.com/office/drawing/2014/main" val="2728774166"/>
                    </a:ext>
                  </a:extLst>
                </a:gridCol>
              </a:tblGrid>
              <a:tr h="4562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lt1"/>
                          </a:solidFill>
                          <a:latin typeface="+mn-lt"/>
                          <a:ea typeface="+mn-ea"/>
                          <a:cs typeface="Arial" panose="020B0604020202020204" pitchFamily="34" charset="0"/>
                        </a:rPr>
                        <a:t>Показатели разрешительной деятельности</a:t>
                      </a:r>
                    </a:p>
                  </a:txBody>
                  <a:tcPr marL="6350" marR="6350"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lt1"/>
                          </a:solidFill>
                          <a:latin typeface="+mn-lt"/>
                          <a:ea typeface="+mn-ea"/>
                          <a:cs typeface="Arial" panose="020B0604020202020204" pitchFamily="34" charset="0"/>
                        </a:rPr>
                        <a:t> </a:t>
                      </a:r>
                      <a:r>
                        <a:rPr lang="ru-RU" sz="1200" b="1" kern="1200" dirty="0" smtClean="0">
                          <a:solidFill>
                            <a:schemeClr val="lt1"/>
                          </a:solidFill>
                          <a:latin typeface="+mn-lt"/>
                          <a:ea typeface="+mn-ea"/>
                          <a:cs typeface="Arial" panose="020B0604020202020204" pitchFamily="34" charset="0"/>
                        </a:rPr>
                        <a:t> 2015.</a:t>
                      </a:r>
                      <a:endParaRPr lang="ru-RU" sz="1200" b="1" kern="1200" dirty="0">
                        <a:solidFill>
                          <a:schemeClr val="lt1"/>
                        </a:solidFill>
                        <a:latin typeface="+mn-lt"/>
                        <a:ea typeface="+mn-ea"/>
                        <a:cs typeface="Arial" panose="020B0604020202020204" pitchFamily="34" charset="0"/>
                      </a:endParaRPr>
                    </a:p>
                  </a:txBody>
                  <a:tcPr marL="6350" marR="6350"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lt1"/>
                          </a:solidFill>
                          <a:latin typeface="+mn-lt"/>
                          <a:ea typeface="+mn-ea"/>
                          <a:cs typeface="Arial" panose="020B0604020202020204" pitchFamily="34" charset="0"/>
                        </a:rPr>
                        <a:t> </a:t>
                      </a:r>
                      <a:r>
                        <a:rPr lang="ru-RU" sz="1200" b="1" kern="1200" dirty="0" smtClean="0">
                          <a:solidFill>
                            <a:schemeClr val="lt1"/>
                          </a:solidFill>
                          <a:latin typeface="+mn-lt"/>
                          <a:ea typeface="+mn-ea"/>
                          <a:cs typeface="Arial" panose="020B0604020202020204" pitchFamily="34" charset="0"/>
                        </a:rPr>
                        <a:t> 2016</a:t>
                      </a:r>
                      <a:endParaRPr lang="ru-RU" sz="1200" b="1" kern="1200" dirty="0">
                        <a:solidFill>
                          <a:schemeClr val="lt1"/>
                        </a:solidFill>
                        <a:latin typeface="+mn-lt"/>
                        <a:ea typeface="+mn-ea"/>
                        <a:cs typeface="Arial" panose="020B0604020202020204" pitchFamily="34" charset="0"/>
                      </a:endParaRPr>
                    </a:p>
                  </a:txBody>
                  <a:tcPr marL="6350" marR="6350"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lt1"/>
                          </a:solidFill>
                          <a:latin typeface="+mn-lt"/>
                          <a:ea typeface="+mn-ea"/>
                          <a:cs typeface="Arial" panose="020B0604020202020204" pitchFamily="34" charset="0"/>
                        </a:rPr>
                        <a:t> </a:t>
                      </a:r>
                      <a:r>
                        <a:rPr lang="ru-RU" sz="1200" b="1" kern="1200" dirty="0" smtClean="0">
                          <a:solidFill>
                            <a:schemeClr val="lt1"/>
                          </a:solidFill>
                          <a:latin typeface="+mn-lt"/>
                          <a:ea typeface="+mn-ea"/>
                          <a:cs typeface="Arial" panose="020B0604020202020204" pitchFamily="34" charset="0"/>
                        </a:rPr>
                        <a:t> 2017</a:t>
                      </a:r>
                      <a:endParaRPr lang="ru-RU" sz="1200" b="1" kern="1200" dirty="0">
                        <a:solidFill>
                          <a:schemeClr val="lt1"/>
                        </a:solidFill>
                        <a:latin typeface="+mn-lt"/>
                        <a:ea typeface="+mn-ea"/>
                        <a:cs typeface="Arial" panose="020B0604020202020204" pitchFamily="34" charset="0"/>
                      </a:endParaRPr>
                    </a:p>
                  </a:txBody>
                  <a:tcPr marL="6350" marR="6350"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lt1"/>
                          </a:solidFill>
                          <a:latin typeface="+mn-lt"/>
                          <a:ea typeface="+mn-ea"/>
                          <a:cs typeface="Arial" panose="020B0604020202020204" pitchFamily="34" charset="0"/>
                        </a:rPr>
                        <a:t> </a:t>
                      </a:r>
                      <a:r>
                        <a:rPr lang="ru-RU" sz="1200" b="1" kern="1200" dirty="0" smtClean="0">
                          <a:solidFill>
                            <a:schemeClr val="lt1"/>
                          </a:solidFill>
                          <a:latin typeface="+mn-lt"/>
                          <a:ea typeface="+mn-ea"/>
                          <a:cs typeface="Arial" panose="020B0604020202020204" pitchFamily="34" charset="0"/>
                        </a:rPr>
                        <a:t>2018</a:t>
                      </a:r>
                      <a:endParaRPr lang="ru-RU" sz="1200" b="1" kern="1200" dirty="0">
                        <a:solidFill>
                          <a:schemeClr val="lt1"/>
                        </a:solidFill>
                        <a:latin typeface="+mn-lt"/>
                        <a:ea typeface="+mn-ea"/>
                        <a:cs typeface="Arial" panose="020B0604020202020204" pitchFamily="34" charset="0"/>
                      </a:endParaRPr>
                    </a:p>
                  </a:txBody>
                  <a:tcPr marL="6350" marR="6350"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lt1"/>
                          </a:solidFill>
                          <a:latin typeface="+mn-lt"/>
                          <a:ea typeface="+mn-ea"/>
                          <a:cs typeface="Arial" panose="020B0604020202020204" pitchFamily="34" charset="0"/>
                        </a:rPr>
                        <a:t>2019</a:t>
                      </a:r>
                      <a:endParaRPr lang="ru-RU" sz="1200" b="1" kern="1200" dirty="0">
                        <a:solidFill>
                          <a:schemeClr val="lt1"/>
                        </a:solidFill>
                        <a:latin typeface="+mn-lt"/>
                        <a:ea typeface="+mn-ea"/>
                        <a:cs typeface="Arial" panose="020B0604020202020204" pitchFamily="34" charset="0"/>
                      </a:endParaRPr>
                    </a:p>
                  </a:txBody>
                  <a:tcPr marL="6350" marR="6350"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lt1"/>
                          </a:solidFill>
                          <a:latin typeface="+mn-lt"/>
                          <a:ea typeface="+mn-ea"/>
                          <a:cs typeface="Arial" panose="020B0604020202020204" pitchFamily="34" charset="0"/>
                        </a:rPr>
                        <a:t>2020</a:t>
                      </a:r>
                      <a:endParaRPr lang="ru-RU" sz="1200" b="1" kern="1200" dirty="0">
                        <a:solidFill>
                          <a:schemeClr val="lt1"/>
                        </a:solidFill>
                        <a:latin typeface="+mn-lt"/>
                        <a:ea typeface="+mn-ea"/>
                        <a:cs typeface="Arial" panose="020B0604020202020204" pitchFamily="34" charset="0"/>
                      </a:endParaRPr>
                    </a:p>
                  </a:txBody>
                  <a:tcPr marL="6350" marR="6350"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lt1"/>
                          </a:solidFill>
                          <a:latin typeface="+mn-lt"/>
                          <a:ea typeface="+mn-ea"/>
                          <a:cs typeface="Arial" panose="020B0604020202020204" pitchFamily="34" charset="0"/>
                        </a:rPr>
                        <a:t>2021</a:t>
                      </a:r>
                      <a:endParaRPr lang="ru-RU" sz="1200" b="1" kern="1200" dirty="0">
                        <a:solidFill>
                          <a:schemeClr val="lt1"/>
                        </a:solidFill>
                        <a:latin typeface="+mn-lt"/>
                        <a:ea typeface="+mn-ea"/>
                        <a:cs typeface="Arial" panose="020B0604020202020204" pitchFamily="34" charset="0"/>
                      </a:endParaRPr>
                    </a:p>
                  </a:txBody>
                  <a:tcPr marL="6350" marR="6350" marT="0" marB="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lt1"/>
                          </a:solidFill>
                          <a:latin typeface="+mn-lt"/>
                          <a:ea typeface="+mn-ea"/>
                          <a:cs typeface="Arial" panose="020B0604020202020204" pitchFamily="34" charset="0"/>
                        </a:rPr>
                        <a:t>2022</a:t>
                      </a:r>
                      <a:endParaRPr lang="ru-RU" sz="1200" b="1" kern="1200" dirty="0">
                        <a:solidFill>
                          <a:schemeClr val="lt1"/>
                        </a:solidFill>
                        <a:latin typeface="+mn-lt"/>
                        <a:ea typeface="+mn-ea"/>
                        <a:cs typeface="Arial" panose="020B0604020202020204" pitchFamily="34" charset="0"/>
                      </a:endParaRPr>
                    </a:p>
                  </a:txBody>
                  <a:tcPr marL="6350" marR="6350" marT="0" marB="0" anchor="ctr">
                    <a:solidFill>
                      <a:schemeClr val="accent1"/>
                    </a:solidFill>
                  </a:tcPr>
                </a:tc>
                <a:extLst>
                  <a:ext uri="{0D108BD9-81ED-4DB2-BD59-A6C34878D82A}">
                    <a16:rowId xmlns:a16="http://schemas.microsoft.com/office/drawing/2014/main" val="10000"/>
                  </a:ext>
                </a:extLst>
              </a:tr>
              <a:tr h="560705">
                <a:tc>
                  <a:txBody>
                    <a:bodyPr/>
                    <a:lstStyle/>
                    <a:p>
                      <a:pPr algn="ctr">
                        <a:lnSpc>
                          <a:spcPct val="115000"/>
                        </a:lnSpc>
                        <a:spcAft>
                          <a:spcPts val="0"/>
                        </a:spcAft>
                        <a:tabLst>
                          <a:tab pos="449580" algn="l"/>
                        </a:tabLst>
                      </a:pPr>
                      <a:r>
                        <a:rPr lang="ru-RU" sz="1600" dirty="0">
                          <a:effectLst/>
                        </a:rPr>
                        <a:t>Общая сумма наложенных административных штрафов</a:t>
                      </a:r>
                      <a:r>
                        <a:rPr lang="ru-RU" sz="1600" dirty="0" smtClean="0">
                          <a:effectLst/>
                        </a:rPr>
                        <a:t>, тыс</a:t>
                      </a:r>
                      <a:r>
                        <a:rPr lang="ru-RU" sz="1600" dirty="0">
                          <a:effectLst/>
                        </a:rPr>
                        <a:t>. рублей, </a:t>
                      </a:r>
                      <a:r>
                        <a:rPr lang="ru-RU" sz="1600" dirty="0" smtClean="0">
                          <a:effectLst/>
                        </a:rPr>
                        <a:t>из </a:t>
                      </a:r>
                      <a:r>
                        <a:rPr lang="ru-RU" sz="1600" dirty="0">
                          <a:effectLst/>
                        </a:rPr>
                        <a:t>них на: </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tc>
                <a:tc>
                  <a:txBody>
                    <a:bodyPr/>
                    <a:lstStyle/>
                    <a:p>
                      <a:pPr algn="ctr">
                        <a:lnSpc>
                          <a:spcPct val="115000"/>
                        </a:lnSpc>
                        <a:spcAft>
                          <a:spcPts val="0"/>
                        </a:spcAft>
                        <a:tabLst>
                          <a:tab pos="449580" algn="l"/>
                        </a:tabLst>
                      </a:pPr>
                      <a:r>
                        <a:rPr lang="ru-RU" sz="1600" dirty="0">
                          <a:effectLst/>
                        </a:rPr>
                        <a:t>1005</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tc>
                <a:tc>
                  <a:txBody>
                    <a:bodyPr/>
                    <a:lstStyle/>
                    <a:p>
                      <a:pPr algn="ctr">
                        <a:lnSpc>
                          <a:spcPct val="115000"/>
                        </a:lnSpc>
                        <a:spcAft>
                          <a:spcPts val="0"/>
                        </a:spcAft>
                        <a:tabLst>
                          <a:tab pos="449580" algn="l"/>
                        </a:tabLst>
                      </a:pPr>
                      <a:r>
                        <a:rPr lang="ru-RU" sz="1600" dirty="0">
                          <a:effectLst/>
                        </a:rPr>
                        <a:t>90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tc>
                <a:tc>
                  <a:txBody>
                    <a:bodyPr/>
                    <a:lstStyle/>
                    <a:p>
                      <a:pPr algn="ctr">
                        <a:lnSpc>
                          <a:spcPct val="115000"/>
                        </a:lnSpc>
                        <a:spcAft>
                          <a:spcPts val="0"/>
                        </a:spcAft>
                        <a:tabLst>
                          <a:tab pos="449580" algn="l"/>
                        </a:tabLst>
                      </a:pPr>
                      <a:r>
                        <a:rPr lang="ru-RU" sz="1600" dirty="0">
                          <a:effectLst/>
                        </a:rPr>
                        <a:t>510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tc>
                <a:tc>
                  <a:txBody>
                    <a:bodyPr/>
                    <a:lstStyle/>
                    <a:p>
                      <a:pPr algn="ctr">
                        <a:lnSpc>
                          <a:spcPct val="115000"/>
                        </a:lnSpc>
                        <a:spcAft>
                          <a:spcPts val="0"/>
                        </a:spcAft>
                        <a:tabLst>
                          <a:tab pos="449580" algn="l"/>
                        </a:tabLst>
                      </a:pPr>
                      <a:r>
                        <a:rPr lang="ru-RU" sz="1600" dirty="0" smtClean="0">
                          <a:effectLst/>
                        </a:rPr>
                        <a:t>250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tc>
                <a:tc>
                  <a:txBody>
                    <a:bodyPr/>
                    <a:lstStyle/>
                    <a:p>
                      <a:pPr algn="ctr">
                        <a:lnSpc>
                          <a:spcPct val="115000"/>
                        </a:lnSpc>
                        <a:spcAft>
                          <a:spcPts val="0"/>
                        </a:spcAft>
                        <a:tabLst>
                          <a:tab pos="449580" algn="l"/>
                        </a:tabLst>
                      </a:pPr>
                      <a:r>
                        <a:rPr lang="ru-RU" sz="1600" dirty="0" smtClean="0">
                          <a:effectLst/>
                        </a:rPr>
                        <a:t>460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tc>
                <a:tc>
                  <a:txBody>
                    <a:bodyPr/>
                    <a:lstStyle/>
                    <a:p>
                      <a:pPr algn="ctr">
                        <a:lnSpc>
                          <a:spcPct val="115000"/>
                        </a:lnSpc>
                        <a:spcAft>
                          <a:spcPts val="0"/>
                        </a:spcAft>
                        <a:tabLst>
                          <a:tab pos="449580" algn="l"/>
                        </a:tabLst>
                      </a:pPr>
                      <a:r>
                        <a:rPr lang="ru-RU" sz="1600" dirty="0" smtClean="0">
                          <a:effectLst/>
                        </a:rPr>
                        <a:t>140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tc>
                <a:tc>
                  <a:txBody>
                    <a:bodyPr/>
                    <a:lstStyle/>
                    <a:p>
                      <a:pPr algn="ctr">
                        <a:lnSpc>
                          <a:spcPct val="115000"/>
                        </a:lnSpc>
                        <a:spcAft>
                          <a:spcPts val="0"/>
                        </a:spcAft>
                        <a:tabLst>
                          <a:tab pos="449580" algn="l"/>
                        </a:tabLst>
                      </a:pPr>
                      <a:r>
                        <a:rPr lang="ru-RU" sz="1600" dirty="0" smtClean="0">
                          <a:effectLst/>
                        </a:rPr>
                        <a:t>1360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tc>
                <a:tc>
                  <a:txBody>
                    <a:bodyPr/>
                    <a:lstStyle/>
                    <a:p>
                      <a:pPr algn="ctr">
                        <a:lnSpc>
                          <a:spcPct val="115000"/>
                        </a:lnSpc>
                        <a:spcAft>
                          <a:spcPts val="0"/>
                        </a:spcAft>
                        <a:tabLst>
                          <a:tab pos="449580" algn="l"/>
                        </a:tabLst>
                      </a:pPr>
                      <a:r>
                        <a:rPr lang="ru-RU" sz="1600" dirty="0" smtClean="0">
                          <a:effectLst/>
                        </a:rPr>
                        <a:t>430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tc>
                <a:extLst>
                  <a:ext uri="{0D108BD9-81ED-4DB2-BD59-A6C34878D82A}">
                    <a16:rowId xmlns:a16="http://schemas.microsoft.com/office/drawing/2014/main" val="10001"/>
                  </a:ext>
                </a:extLst>
              </a:tr>
              <a:tr h="0">
                <a:tc>
                  <a:txBody>
                    <a:bodyPr/>
                    <a:lstStyle/>
                    <a:p>
                      <a:pPr algn="l">
                        <a:lnSpc>
                          <a:spcPct val="115000"/>
                        </a:lnSpc>
                        <a:spcAft>
                          <a:spcPts val="0"/>
                        </a:spcAft>
                        <a:tabLst>
                          <a:tab pos="449580" algn="l"/>
                        </a:tabLst>
                      </a:pPr>
                      <a:r>
                        <a:rPr lang="ru-RU" sz="1600" dirty="0">
                          <a:effectLst/>
                        </a:rPr>
                        <a:t>на юридическое лицо,  тыс. рублей</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40000"/>
                        <a:lumOff val="60000"/>
                      </a:schemeClr>
                    </a:solidFill>
                  </a:tcPr>
                </a:tc>
                <a:tc>
                  <a:txBody>
                    <a:bodyPr/>
                    <a:lstStyle/>
                    <a:p>
                      <a:pPr algn="ctr">
                        <a:lnSpc>
                          <a:spcPct val="115000"/>
                        </a:lnSpc>
                        <a:spcAft>
                          <a:spcPts val="0"/>
                        </a:spcAft>
                        <a:tabLst>
                          <a:tab pos="449580" algn="l"/>
                        </a:tabLst>
                      </a:pPr>
                      <a:r>
                        <a:rPr lang="ru-RU" sz="1600">
                          <a:effectLst/>
                        </a:rPr>
                        <a:t>925</a:t>
                      </a:r>
                      <a:endParaRPr lang="ru-RU" sz="160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40000"/>
                        <a:lumOff val="60000"/>
                      </a:schemeClr>
                    </a:solidFill>
                  </a:tcPr>
                </a:tc>
                <a:tc>
                  <a:txBody>
                    <a:bodyPr/>
                    <a:lstStyle/>
                    <a:p>
                      <a:pPr algn="ctr">
                        <a:lnSpc>
                          <a:spcPct val="115000"/>
                        </a:lnSpc>
                        <a:spcAft>
                          <a:spcPts val="0"/>
                        </a:spcAft>
                        <a:tabLst>
                          <a:tab pos="449580" algn="l"/>
                        </a:tabLst>
                      </a:pPr>
                      <a:r>
                        <a:rPr lang="ru-RU" sz="1600" dirty="0">
                          <a:effectLst/>
                        </a:rPr>
                        <a:t>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40000"/>
                        <a:lumOff val="60000"/>
                      </a:schemeClr>
                    </a:solidFill>
                  </a:tcPr>
                </a:tc>
                <a:tc>
                  <a:txBody>
                    <a:bodyPr/>
                    <a:lstStyle/>
                    <a:p>
                      <a:pPr algn="ctr">
                        <a:lnSpc>
                          <a:spcPct val="115000"/>
                        </a:lnSpc>
                        <a:spcAft>
                          <a:spcPts val="0"/>
                        </a:spcAft>
                        <a:tabLst>
                          <a:tab pos="449580" algn="l"/>
                        </a:tabLst>
                      </a:pPr>
                      <a:r>
                        <a:rPr lang="ru-RU" sz="1600" dirty="0">
                          <a:effectLst/>
                        </a:rPr>
                        <a:t>400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40000"/>
                        <a:lumOff val="60000"/>
                      </a:schemeClr>
                    </a:solidFill>
                  </a:tcPr>
                </a:tc>
                <a:tc>
                  <a:txBody>
                    <a:bodyPr/>
                    <a:lstStyle/>
                    <a:p>
                      <a:pPr algn="ctr">
                        <a:lnSpc>
                          <a:spcPct val="115000"/>
                        </a:lnSpc>
                        <a:spcAft>
                          <a:spcPts val="0"/>
                        </a:spcAft>
                        <a:tabLst>
                          <a:tab pos="449580" algn="l"/>
                        </a:tabLst>
                      </a:pPr>
                      <a:r>
                        <a:rPr lang="ru-RU" sz="1600" dirty="0" smtClean="0">
                          <a:effectLst/>
                        </a:rPr>
                        <a:t>200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40000"/>
                        <a:lumOff val="60000"/>
                      </a:schemeClr>
                    </a:solidFill>
                  </a:tcPr>
                </a:tc>
                <a:tc>
                  <a:txBody>
                    <a:bodyPr/>
                    <a:lstStyle/>
                    <a:p>
                      <a:pPr algn="ctr">
                        <a:lnSpc>
                          <a:spcPct val="115000"/>
                        </a:lnSpc>
                        <a:spcAft>
                          <a:spcPts val="0"/>
                        </a:spcAft>
                        <a:tabLst>
                          <a:tab pos="449580" algn="l"/>
                        </a:tabLst>
                      </a:pPr>
                      <a:r>
                        <a:rPr lang="ru-RU" sz="1600" dirty="0" smtClean="0">
                          <a:effectLst/>
                        </a:rPr>
                        <a:t>440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40000"/>
                        <a:lumOff val="60000"/>
                      </a:schemeClr>
                    </a:solidFill>
                  </a:tcPr>
                </a:tc>
                <a:tc>
                  <a:txBody>
                    <a:bodyPr/>
                    <a:lstStyle/>
                    <a:p>
                      <a:pPr algn="ctr">
                        <a:lnSpc>
                          <a:spcPct val="115000"/>
                        </a:lnSpc>
                        <a:spcAft>
                          <a:spcPts val="0"/>
                        </a:spcAft>
                        <a:tabLst>
                          <a:tab pos="449580" algn="l"/>
                        </a:tabLst>
                      </a:pPr>
                      <a:r>
                        <a:rPr lang="ru-RU" sz="1600" dirty="0" smtClean="0">
                          <a:effectLst/>
                        </a:rPr>
                        <a:t>140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40000"/>
                        <a:lumOff val="60000"/>
                      </a:schemeClr>
                    </a:solidFill>
                  </a:tcPr>
                </a:tc>
                <a:tc>
                  <a:txBody>
                    <a:bodyPr/>
                    <a:lstStyle/>
                    <a:p>
                      <a:pPr algn="ctr">
                        <a:lnSpc>
                          <a:spcPct val="115000"/>
                        </a:lnSpc>
                        <a:spcAft>
                          <a:spcPts val="0"/>
                        </a:spcAft>
                        <a:tabLst>
                          <a:tab pos="449580" algn="l"/>
                        </a:tabLst>
                      </a:pPr>
                      <a:r>
                        <a:rPr lang="ru-RU" sz="1600" dirty="0" smtClean="0">
                          <a:effectLst/>
                        </a:rPr>
                        <a:t>1360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40000"/>
                        <a:lumOff val="60000"/>
                      </a:schemeClr>
                    </a:solidFill>
                  </a:tcPr>
                </a:tc>
                <a:tc>
                  <a:txBody>
                    <a:bodyPr/>
                    <a:lstStyle/>
                    <a:p>
                      <a:pPr algn="ctr">
                        <a:lnSpc>
                          <a:spcPct val="115000"/>
                        </a:lnSpc>
                        <a:spcAft>
                          <a:spcPts val="0"/>
                        </a:spcAft>
                        <a:tabLst>
                          <a:tab pos="449580" algn="l"/>
                        </a:tabLst>
                      </a:pPr>
                      <a:r>
                        <a:rPr lang="ru-RU" sz="1600" dirty="0" smtClean="0">
                          <a:effectLst/>
                        </a:rPr>
                        <a:t>430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40000"/>
                        <a:lumOff val="60000"/>
                      </a:schemeClr>
                    </a:solidFill>
                  </a:tcPr>
                </a:tc>
                <a:extLst>
                  <a:ext uri="{0D108BD9-81ED-4DB2-BD59-A6C34878D82A}">
                    <a16:rowId xmlns:a16="http://schemas.microsoft.com/office/drawing/2014/main" val="10002"/>
                  </a:ext>
                </a:extLst>
              </a:tr>
              <a:tr h="0">
                <a:tc>
                  <a:txBody>
                    <a:bodyPr/>
                    <a:lstStyle/>
                    <a:p>
                      <a:pPr algn="l">
                        <a:lnSpc>
                          <a:spcPct val="115000"/>
                        </a:lnSpc>
                        <a:spcAft>
                          <a:spcPts val="0"/>
                        </a:spcAft>
                        <a:tabLst>
                          <a:tab pos="449580" algn="l"/>
                        </a:tabLst>
                      </a:pPr>
                      <a:r>
                        <a:rPr lang="ru-RU" sz="1600" dirty="0">
                          <a:effectLst/>
                        </a:rPr>
                        <a:t>на должностное лицо, </a:t>
                      </a:r>
                      <a:r>
                        <a:rPr lang="ru-RU" sz="1600" dirty="0" smtClean="0">
                          <a:effectLst/>
                        </a:rPr>
                        <a:t>тыс</a:t>
                      </a:r>
                      <a:r>
                        <a:rPr lang="ru-RU" sz="1600" dirty="0">
                          <a:effectLst/>
                        </a:rPr>
                        <a:t>. рублей </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2">
                        <a:lumMod val="40000"/>
                        <a:lumOff val="60000"/>
                      </a:schemeClr>
                    </a:solidFill>
                  </a:tcPr>
                </a:tc>
                <a:tc>
                  <a:txBody>
                    <a:bodyPr/>
                    <a:lstStyle/>
                    <a:p>
                      <a:pPr algn="ctr">
                        <a:lnSpc>
                          <a:spcPct val="115000"/>
                        </a:lnSpc>
                        <a:spcAft>
                          <a:spcPts val="0"/>
                        </a:spcAft>
                        <a:tabLst>
                          <a:tab pos="449580" algn="l"/>
                        </a:tabLst>
                      </a:pPr>
                      <a:r>
                        <a:rPr lang="ru-RU" sz="1600" dirty="0">
                          <a:effectLst/>
                        </a:rPr>
                        <a:t>80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2">
                        <a:lumMod val="40000"/>
                        <a:lumOff val="60000"/>
                      </a:schemeClr>
                    </a:solidFill>
                  </a:tcPr>
                </a:tc>
                <a:tc>
                  <a:txBody>
                    <a:bodyPr/>
                    <a:lstStyle/>
                    <a:p>
                      <a:pPr algn="ctr">
                        <a:lnSpc>
                          <a:spcPct val="115000"/>
                        </a:lnSpc>
                        <a:spcAft>
                          <a:spcPts val="0"/>
                        </a:spcAft>
                        <a:tabLst>
                          <a:tab pos="449580" algn="l"/>
                        </a:tabLst>
                      </a:pPr>
                      <a:r>
                        <a:rPr lang="ru-RU" sz="1600" dirty="0">
                          <a:effectLst/>
                        </a:rPr>
                        <a:t>90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2">
                        <a:lumMod val="40000"/>
                        <a:lumOff val="60000"/>
                      </a:schemeClr>
                    </a:solidFill>
                  </a:tcPr>
                </a:tc>
                <a:tc>
                  <a:txBody>
                    <a:bodyPr/>
                    <a:lstStyle/>
                    <a:p>
                      <a:pPr algn="ctr">
                        <a:lnSpc>
                          <a:spcPct val="115000"/>
                        </a:lnSpc>
                        <a:spcAft>
                          <a:spcPts val="0"/>
                        </a:spcAft>
                        <a:tabLst>
                          <a:tab pos="449580" algn="l"/>
                        </a:tabLst>
                      </a:pPr>
                      <a:r>
                        <a:rPr lang="ru-RU" sz="1600" dirty="0">
                          <a:effectLst/>
                        </a:rPr>
                        <a:t>110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2">
                        <a:lumMod val="40000"/>
                        <a:lumOff val="60000"/>
                      </a:schemeClr>
                    </a:solidFill>
                  </a:tcPr>
                </a:tc>
                <a:tc>
                  <a:txBody>
                    <a:bodyPr/>
                    <a:lstStyle/>
                    <a:p>
                      <a:pPr algn="ctr">
                        <a:lnSpc>
                          <a:spcPct val="115000"/>
                        </a:lnSpc>
                        <a:spcAft>
                          <a:spcPts val="0"/>
                        </a:spcAft>
                        <a:tabLst>
                          <a:tab pos="449580" algn="l"/>
                        </a:tabLst>
                      </a:pPr>
                      <a:r>
                        <a:rPr lang="ru-RU" sz="1600" dirty="0" smtClean="0">
                          <a:effectLst/>
                        </a:rPr>
                        <a:t>50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2">
                        <a:lumMod val="40000"/>
                        <a:lumOff val="60000"/>
                      </a:schemeClr>
                    </a:solidFill>
                  </a:tcPr>
                </a:tc>
                <a:tc>
                  <a:txBody>
                    <a:bodyPr/>
                    <a:lstStyle/>
                    <a:p>
                      <a:pPr algn="ctr">
                        <a:lnSpc>
                          <a:spcPct val="115000"/>
                        </a:lnSpc>
                        <a:spcAft>
                          <a:spcPts val="0"/>
                        </a:spcAft>
                        <a:tabLst>
                          <a:tab pos="449580" algn="l"/>
                        </a:tabLst>
                      </a:pPr>
                      <a:r>
                        <a:rPr lang="ru-RU" sz="1600" dirty="0" smtClean="0">
                          <a:effectLst/>
                        </a:rPr>
                        <a:t>20</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2">
                        <a:lumMod val="40000"/>
                        <a:lumOff val="60000"/>
                      </a:schemeClr>
                    </a:solidFill>
                  </a:tcPr>
                </a:tc>
                <a:tc>
                  <a:txBody>
                    <a:bodyPr/>
                    <a:lstStyle/>
                    <a:p>
                      <a:pPr algn="ctr">
                        <a:lnSpc>
                          <a:spcPct val="115000"/>
                        </a:lnSpc>
                        <a:spcAft>
                          <a:spcPts val="0"/>
                        </a:spcAft>
                        <a:tabLst>
                          <a:tab pos="449580" algn="l"/>
                        </a:tabLst>
                      </a:pP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2">
                        <a:lumMod val="40000"/>
                        <a:lumOff val="60000"/>
                      </a:schemeClr>
                    </a:solidFill>
                  </a:tcPr>
                </a:tc>
                <a:tc>
                  <a:txBody>
                    <a:bodyPr/>
                    <a:lstStyle/>
                    <a:p>
                      <a:pPr algn="ctr">
                        <a:lnSpc>
                          <a:spcPct val="115000"/>
                        </a:lnSpc>
                        <a:spcAft>
                          <a:spcPts val="0"/>
                        </a:spcAft>
                        <a:tabLst>
                          <a:tab pos="449580" algn="l"/>
                        </a:tabLst>
                      </a:pP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2">
                        <a:lumMod val="40000"/>
                        <a:lumOff val="60000"/>
                      </a:schemeClr>
                    </a:solidFill>
                  </a:tcPr>
                </a:tc>
                <a:tc>
                  <a:txBody>
                    <a:bodyPr/>
                    <a:lstStyle/>
                    <a:p>
                      <a:pPr algn="ctr">
                        <a:lnSpc>
                          <a:spcPct val="115000"/>
                        </a:lnSpc>
                        <a:spcAft>
                          <a:spcPts val="0"/>
                        </a:spcAft>
                        <a:tabLst>
                          <a:tab pos="449580" algn="l"/>
                        </a:tabLst>
                      </a:pP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2">
                        <a:lumMod val="40000"/>
                        <a:lumOff val="60000"/>
                      </a:schemeClr>
                    </a:solidFill>
                  </a:tcPr>
                </a:tc>
                <a:extLst>
                  <a:ext uri="{0D108BD9-81ED-4DB2-BD59-A6C34878D82A}">
                    <a16:rowId xmlns:a16="http://schemas.microsoft.com/office/drawing/2014/main" val="10003"/>
                  </a:ext>
                </a:extLst>
              </a:tr>
              <a:tr h="0">
                <a:tc>
                  <a:txBody>
                    <a:bodyPr/>
                    <a:lstStyle/>
                    <a:p>
                      <a:pPr algn="ctr">
                        <a:lnSpc>
                          <a:spcPct val="115000"/>
                        </a:lnSpc>
                        <a:spcAft>
                          <a:spcPts val="0"/>
                        </a:spcAft>
                        <a:tabLst>
                          <a:tab pos="449580" algn="l"/>
                        </a:tabLst>
                      </a:pPr>
                      <a:r>
                        <a:rPr lang="ru-RU" sz="1600" dirty="0">
                          <a:effectLst/>
                        </a:rPr>
                        <a:t>Общая сумма уплаченных административных штрафов, тыс. рублей</a:t>
                      </a:r>
                      <a:endParaRPr lang="ru-RU" sz="1600"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20000"/>
                        <a:lumOff val="80000"/>
                      </a:schemeClr>
                    </a:solidFill>
                  </a:tcPr>
                </a:tc>
                <a:tc>
                  <a:txBody>
                    <a:bodyPr/>
                    <a:lstStyle/>
                    <a:p>
                      <a:pPr algn="ctr">
                        <a:lnSpc>
                          <a:spcPct val="115000"/>
                        </a:lnSpc>
                        <a:spcAft>
                          <a:spcPts val="0"/>
                        </a:spcAft>
                        <a:tabLst>
                          <a:tab pos="449580" algn="l"/>
                        </a:tabLst>
                      </a:pPr>
                      <a:r>
                        <a:rPr lang="ru-RU" sz="1600" b="1" dirty="0">
                          <a:effectLst/>
                        </a:rPr>
                        <a:t>1005</a:t>
                      </a:r>
                      <a:endParaRPr lang="ru-RU" sz="1600" b="1"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20000"/>
                        <a:lumOff val="80000"/>
                      </a:schemeClr>
                    </a:solidFill>
                  </a:tcPr>
                </a:tc>
                <a:tc>
                  <a:txBody>
                    <a:bodyPr/>
                    <a:lstStyle/>
                    <a:p>
                      <a:pPr algn="ctr">
                        <a:lnSpc>
                          <a:spcPct val="115000"/>
                        </a:lnSpc>
                        <a:spcAft>
                          <a:spcPts val="0"/>
                        </a:spcAft>
                        <a:tabLst>
                          <a:tab pos="449580" algn="l"/>
                        </a:tabLst>
                      </a:pPr>
                      <a:r>
                        <a:rPr lang="ru-RU" sz="1600" b="1" dirty="0">
                          <a:effectLst/>
                        </a:rPr>
                        <a:t>90</a:t>
                      </a:r>
                      <a:endParaRPr lang="ru-RU" sz="1600" b="1"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20000"/>
                        <a:lumOff val="80000"/>
                      </a:schemeClr>
                    </a:solidFill>
                  </a:tcPr>
                </a:tc>
                <a:tc>
                  <a:txBody>
                    <a:bodyPr/>
                    <a:lstStyle/>
                    <a:p>
                      <a:pPr algn="ctr">
                        <a:lnSpc>
                          <a:spcPct val="115000"/>
                        </a:lnSpc>
                        <a:spcAft>
                          <a:spcPts val="0"/>
                        </a:spcAft>
                        <a:tabLst>
                          <a:tab pos="449580" algn="l"/>
                        </a:tabLst>
                      </a:pPr>
                      <a:r>
                        <a:rPr lang="ru-RU" sz="1600" b="1" dirty="0">
                          <a:effectLst/>
                        </a:rPr>
                        <a:t>510</a:t>
                      </a:r>
                      <a:endParaRPr lang="ru-RU" sz="1600" b="1"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20000"/>
                        <a:lumOff val="80000"/>
                      </a:schemeClr>
                    </a:solidFill>
                  </a:tcPr>
                </a:tc>
                <a:tc>
                  <a:txBody>
                    <a:bodyPr/>
                    <a:lstStyle/>
                    <a:p>
                      <a:pPr algn="ctr">
                        <a:lnSpc>
                          <a:spcPct val="115000"/>
                        </a:lnSpc>
                        <a:spcAft>
                          <a:spcPts val="0"/>
                        </a:spcAft>
                        <a:tabLst>
                          <a:tab pos="449580" algn="l"/>
                        </a:tabLst>
                      </a:pPr>
                      <a:r>
                        <a:rPr lang="ru-RU" sz="1600" b="1" dirty="0" smtClean="0">
                          <a:effectLst/>
                        </a:rPr>
                        <a:t>250</a:t>
                      </a:r>
                      <a:endParaRPr lang="ru-RU" sz="1600" b="1"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20000"/>
                        <a:lumOff val="80000"/>
                      </a:schemeClr>
                    </a:solidFill>
                  </a:tcPr>
                </a:tc>
                <a:tc>
                  <a:txBody>
                    <a:bodyPr/>
                    <a:lstStyle/>
                    <a:p>
                      <a:pPr algn="ctr">
                        <a:lnSpc>
                          <a:spcPct val="115000"/>
                        </a:lnSpc>
                        <a:spcAft>
                          <a:spcPts val="0"/>
                        </a:spcAft>
                        <a:tabLst>
                          <a:tab pos="449580" algn="l"/>
                        </a:tabLst>
                      </a:pPr>
                      <a:r>
                        <a:rPr lang="ru-RU" sz="1600" b="1" dirty="0" smtClean="0">
                          <a:effectLst/>
                        </a:rPr>
                        <a:t>460</a:t>
                      </a:r>
                      <a:endParaRPr lang="ru-RU" sz="1600" b="1"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20000"/>
                        <a:lumOff val="80000"/>
                      </a:schemeClr>
                    </a:solidFill>
                  </a:tcPr>
                </a:tc>
                <a:tc>
                  <a:txBody>
                    <a:bodyPr/>
                    <a:lstStyle/>
                    <a:p>
                      <a:pPr algn="ctr">
                        <a:lnSpc>
                          <a:spcPct val="115000"/>
                        </a:lnSpc>
                        <a:spcAft>
                          <a:spcPts val="0"/>
                        </a:spcAft>
                        <a:tabLst>
                          <a:tab pos="449580" algn="l"/>
                        </a:tabLst>
                      </a:pPr>
                      <a:r>
                        <a:rPr lang="ru-RU" sz="1600" b="1" dirty="0" smtClean="0">
                          <a:effectLst/>
                        </a:rPr>
                        <a:t>140</a:t>
                      </a:r>
                      <a:endParaRPr lang="ru-RU" sz="1600" b="1"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20000"/>
                        <a:lumOff val="80000"/>
                      </a:schemeClr>
                    </a:solidFill>
                  </a:tcPr>
                </a:tc>
                <a:tc>
                  <a:txBody>
                    <a:bodyPr/>
                    <a:lstStyle/>
                    <a:p>
                      <a:pPr algn="ctr">
                        <a:lnSpc>
                          <a:spcPct val="115000"/>
                        </a:lnSpc>
                        <a:spcAft>
                          <a:spcPts val="0"/>
                        </a:spcAft>
                        <a:tabLst>
                          <a:tab pos="449580" algn="l"/>
                        </a:tabLst>
                      </a:pPr>
                      <a:r>
                        <a:rPr lang="ru-RU" sz="1600" b="1" dirty="0" smtClean="0">
                          <a:effectLst/>
                        </a:rPr>
                        <a:t>1360</a:t>
                      </a:r>
                      <a:endParaRPr lang="ru-RU" sz="1600" b="1"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20000"/>
                        <a:lumOff val="80000"/>
                      </a:schemeClr>
                    </a:solidFill>
                  </a:tcPr>
                </a:tc>
                <a:tc>
                  <a:txBody>
                    <a:bodyPr/>
                    <a:lstStyle/>
                    <a:p>
                      <a:pPr algn="ctr">
                        <a:lnSpc>
                          <a:spcPct val="115000"/>
                        </a:lnSpc>
                        <a:spcAft>
                          <a:spcPts val="0"/>
                        </a:spcAft>
                        <a:tabLst>
                          <a:tab pos="449580" algn="l"/>
                        </a:tabLst>
                      </a:pPr>
                      <a:r>
                        <a:rPr lang="ru-RU" sz="1600" b="1" dirty="0" smtClean="0">
                          <a:effectLst/>
                        </a:rPr>
                        <a:t>430</a:t>
                      </a:r>
                      <a:endParaRPr lang="ru-RU" sz="1600" b="1" dirty="0">
                        <a:solidFill>
                          <a:srgbClr val="00000A"/>
                        </a:solidFill>
                        <a:effectLst/>
                        <a:latin typeface="Calibri" panose="020F0502020204030204" pitchFamily="34" charset="0"/>
                        <a:ea typeface="SimSun" panose="02010600030101010101" pitchFamily="2" charset="-122"/>
                        <a:cs typeface="Calibri" panose="020F0502020204030204" pitchFamily="34" charset="0"/>
                      </a:endParaRPr>
                    </a:p>
                  </a:txBody>
                  <a:tcPr marL="6350" marR="6350" marT="0" marB="0" anchor="c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28" name="Диаграмма 27"/>
          <p:cNvGraphicFramePr>
            <a:graphicFrameLocks/>
          </p:cNvGraphicFramePr>
          <p:nvPr>
            <p:extLst>
              <p:ext uri="{D42A27DB-BD31-4B8C-83A1-F6EECF244321}">
                <p14:modId xmlns:p14="http://schemas.microsoft.com/office/powerpoint/2010/main" val="562461824"/>
              </p:ext>
            </p:extLst>
          </p:nvPr>
        </p:nvGraphicFramePr>
        <p:xfrm>
          <a:off x="1223630" y="3763829"/>
          <a:ext cx="7632845" cy="3083337"/>
        </p:xfrm>
        <a:graphic>
          <a:graphicData uri="http://schemas.openxmlformats.org/drawingml/2006/chart">
            <c:chart xmlns:c="http://schemas.openxmlformats.org/drawingml/2006/chart" xmlns:r="http://schemas.openxmlformats.org/officeDocument/2006/relationships" r:id="rId2"/>
          </a:graphicData>
        </a:graphic>
      </p:graphicFrame>
      <p:pic>
        <p:nvPicPr>
          <p:cNvPr id="4098" name="Picture 2" descr="u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4228187"/>
            <a:ext cx="1440160" cy="241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4"/>
          <p:cNvSpPr>
            <a:spLocks noGrp="1"/>
          </p:cNvSpPr>
          <p:nvPr>
            <p:ph type="ctrTitle"/>
          </p:nvPr>
        </p:nvSpPr>
        <p:spPr/>
        <p:txBody>
          <a:bodyPr>
            <a:noAutofit/>
          </a:bodyPr>
          <a:lstStyle/>
          <a:p>
            <a:r>
              <a:rPr lang="ru-RU" sz="1800" b="1" dirty="0">
                <a:solidFill>
                  <a:schemeClr val="tx2">
                    <a:lumMod val="50000"/>
                  </a:schemeClr>
                </a:solidFill>
              </a:rPr>
              <a:t>Динамика изменения количественных показателей административного воздействия за  2015 - </a:t>
            </a:r>
            <a:r>
              <a:rPr lang="ru-RU" sz="1800" b="1" dirty="0" smtClean="0">
                <a:solidFill>
                  <a:schemeClr val="tx2">
                    <a:lumMod val="50000"/>
                  </a:schemeClr>
                </a:solidFill>
              </a:rPr>
              <a:t>2022 </a:t>
            </a:r>
            <a:r>
              <a:rPr lang="ru-RU" sz="1800" b="1" dirty="0" err="1">
                <a:solidFill>
                  <a:schemeClr val="tx2">
                    <a:lumMod val="50000"/>
                  </a:schemeClr>
                </a:solidFill>
              </a:rPr>
              <a:t>г.г</a:t>
            </a:r>
            <a:r>
              <a:rPr lang="ru-RU" sz="1800" b="1" dirty="0" smtClean="0">
                <a:solidFill>
                  <a:schemeClr val="tx2">
                    <a:lumMod val="50000"/>
                  </a:schemeClr>
                </a:solidFill>
              </a:rPr>
              <a:t>.</a:t>
            </a:r>
            <a:endParaRPr lang="ru-RU" sz="1800" dirty="0"/>
          </a:p>
        </p:txBody>
      </p:sp>
      <p:sp>
        <p:nvSpPr>
          <p:cNvPr id="3" name="Номер слайда 2"/>
          <p:cNvSpPr>
            <a:spLocks noGrp="1"/>
          </p:cNvSpPr>
          <p:nvPr>
            <p:ph type="sldNum" sz="quarter" idx="12"/>
          </p:nvPr>
        </p:nvSpPr>
        <p:spPr/>
        <p:txBody>
          <a:bodyPr/>
          <a:lstStyle/>
          <a:p>
            <a:fld id="{33D6E5A2-EC83-451F-A719-9AC1370DD5CF}" type="slidenum">
              <a:rPr lang="ru-RU" smtClean="0"/>
              <a:pPr/>
              <a:t>27</a:t>
            </a:fld>
            <a:endParaRPr lang="ru-RU"/>
          </a:p>
        </p:txBody>
      </p:sp>
    </p:spTree>
    <p:extLst>
      <p:ext uri="{BB962C8B-B14F-4D97-AF65-F5344CB8AC3E}">
        <p14:creationId xmlns:p14="http://schemas.microsoft.com/office/powerpoint/2010/main" val="44016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Диаграмма 13"/>
          <p:cNvGraphicFramePr/>
          <p:nvPr>
            <p:extLst>
              <p:ext uri="{D42A27DB-BD31-4B8C-83A1-F6EECF244321}">
                <p14:modId xmlns:p14="http://schemas.microsoft.com/office/powerpoint/2010/main" val="4025784346"/>
              </p:ext>
            </p:extLst>
          </p:nvPr>
        </p:nvGraphicFramePr>
        <p:xfrm>
          <a:off x="107505" y="1354423"/>
          <a:ext cx="4682793" cy="2002569"/>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ямоугольник 1"/>
          <p:cNvSpPr/>
          <p:nvPr/>
        </p:nvSpPr>
        <p:spPr>
          <a:xfrm>
            <a:off x="4738941" y="1241980"/>
            <a:ext cx="4353702" cy="1384995"/>
          </a:xfrm>
          <a:prstGeom prst="rect">
            <a:avLst/>
          </a:prstGeom>
        </p:spPr>
        <p:txBody>
          <a:bodyPr wrap="square">
            <a:spAutoFit/>
          </a:bodyPr>
          <a:lstStyle/>
          <a:p>
            <a:pPr algn="r">
              <a:spcAft>
                <a:spcPts val="0"/>
              </a:spcAft>
              <a:tabLst>
                <a:tab pos="449580" algn="l"/>
              </a:tabLst>
            </a:pPr>
            <a:r>
              <a:rPr lang="ru-RU" sz="1200" i="1" dirty="0" smtClean="0">
                <a:ea typeface="Times New Roman" panose="02020603050405020304" pitchFamily="18" charset="0"/>
                <a:cs typeface="Calibri" panose="020F0502020204030204" pitchFamily="34" charset="0"/>
              </a:rPr>
              <a:t>Постановление Правительства  </a:t>
            </a:r>
            <a:r>
              <a:rPr lang="ru-RU" sz="1200" i="1" dirty="0">
                <a:ea typeface="Times New Roman" panose="02020603050405020304" pitchFamily="18" charset="0"/>
                <a:cs typeface="Calibri" panose="020F0502020204030204" pitchFamily="34" charset="0"/>
              </a:rPr>
              <a:t>Российской Федерации от 10.02.2017 N166 </a:t>
            </a:r>
            <a:r>
              <a:rPr lang="ru-RU" sz="1200" i="1" dirty="0" smtClean="0">
                <a:ea typeface="Times New Roman" panose="02020603050405020304" pitchFamily="18" charset="0"/>
                <a:cs typeface="Calibri" panose="020F0502020204030204" pitchFamily="34" charset="0"/>
              </a:rPr>
              <a:t>«Об </a:t>
            </a:r>
            <a:r>
              <a:rPr lang="ru-RU" sz="1200" i="1" dirty="0">
                <a:ea typeface="Times New Roman" panose="02020603050405020304" pitchFamily="18" charset="0"/>
                <a:cs typeface="Calibri" panose="020F0502020204030204" pitchFamily="34" charset="0"/>
              </a:rPr>
              <a:t>утверждении Правил составления и направления </a:t>
            </a:r>
            <a:r>
              <a:rPr lang="ru-RU" sz="1200" b="1" i="1" dirty="0">
                <a:ea typeface="Times New Roman" panose="02020603050405020304" pitchFamily="18" charset="0"/>
                <a:cs typeface="Calibri" panose="020F0502020204030204" pitchFamily="34" charset="0"/>
              </a:rPr>
              <a:t>предостережения о недопустимости нарушения обязательных требований, </a:t>
            </a:r>
            <a:r>
              <a:rPr lang="ru-RU" sz="1200" i="1" dirty="0">
                <a:ea typeface="Times New Roman" panose="02020603050405020304" pitchFamily="18" charset="0"/>
                <a:cs typeface="Calibri" panose="020F0502020204030204" pitchFamily="34" charset="0"/>
              </a:rPr>
              <a:t>подачи юридическим лицом, индивидуальным предпринимателем возражений на такое предостережение и их рассмотрения, уведомления об исполнении такого </a:t>
            </a:r>
            <a:r>
              <a:rPr lang="ru-RU" sz="1200" i="1" dirty="0" smtClean="0">
                <a:ea typeface="Times New Roman" panose="02020603050405020304" pitchFamily="18" charset="0"/>
                <a:cs typeface="Calibri" panose="020F0502020204030204" pitchFamily="34" charset="0"/>
              </a:rPr>
              <a:t>предостережения» </a:t>
            </a:r>
            <a:endParaRPr lang="ru-RU" sz="1200" i="1" dirty="0">
              <a:effectLst/>
              <a:ea typeface="SimSun" panose="02010600030101010101" pitchFamily="2" charset="-122"/>
              <a:cs typeface="Calibri" panose="020F0502020204030204" pitchFamily="34" charset="0"/>
            </a:endParaRPr>
          </a:p>
        </p:txBody>
      </p:sp>
      <p:sp>
        <p:nvSpPr>
          <p:cNvPr id="5" name="Заголовок 4"/>
          <p:cNvSpPr>
            <a:spLocks noGrp="1"/>
          </p:cNvSpPr>
          <p:nvPr>
            <p:ph type="ctrTitle"/>
          </p:nvPr>
        </p:nvSpPr>
        <p:spPr>
          <a:xfrm>
            <a:off x="-34238" y="884521"/>
            <a:ext cx="9144000" cy="492089"/>
          </a:xfrm>
        </p:spPr>
        <p:txBody>
          <a:bodyPr>
            <a:normAutofit/>
          </a:bodyPr>
          <a:lstStyle/>
          <a:p>
            <a:pPr>
              <a:defRPr/>
            </a:pPr>
            <a:r>
              <a:rPr lang="ru-RU" sz="2000" b="1" dirty="0" smtClean="0">
                <a:solidFill>
                  <a:schemeClr val="tx2">
                    <a:lumMod val="50000"/>
                  </a:schemeClr>
                </a:solidFill>
              </a:rPr>
              <a:t>Применение предостережения</a:t>
            </a:r>
            <a:endParaRPr lang="en-US" sz="2000" b="1" kern="0" dirty="0">
              <a:solidFill>
                <a:prstClr val="white"/>
              </a:solidFill>
              <a:effectLst>
                <a:outerShdw blurRad="38100" dist="38100" dir="2700000" algn="tl">
                  <a:srgbClr val="000000"/>
                </a:outerShdw>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33D6E5A2-EC83-451F-A719-9AC1370DD5CF}" type="slidenum">
              <a:rPr lang="ru-RU" smtClean="0"/>
              <a:pPr/>
              <a:t>28</a:t>
            </a:fld>
            <a:endParaRPr lang="ru-RU"/>
          </a:p>
        </p:txBody>
      </p:sp>
      <p:pic>
        <p:nvPicPr>
          <p:cNvPr id="13" name="Рисунок 12"/>
          <p:cNvPicPr>
            <a:picLocks noChangeAspect="1"/>
          </p:cNvPicPr>
          <p:nvPr/>
        </p:nvPicPr>
        <p:blipFill>
          <a:blip r:embed="rId3">
            <a:extLst/>
          </a:blip>
          <a:stretch>
            <a:fillRect/>
          </a:stretch>
        </p:blipFill>
        <p:spPr>
          <a:xfrm>
            <a:off x="3779543" y="2380269"/>
            <a:ext cx="1369658" cy="976723"/>
          </a:xfrm>
          <a:prstGeom prst="rect">
            <a:avLst/>
          </a:prstGeom>
        </p:spPr>
      </p:pic>
      <p:sp>
        <p:nvSpPr>
          <p:cNvPr id="3" name="Прямоугольник 2"/>
          <p:cNvSpPr/>
          <p:nvPr/>
        </p:nvSpPr>
        <p:spPr>
          <a:xfrm>
            <a:off x="107505" y="3367814"/>
            <a:ext cx="8860515" cy="3490186"/>
          </a:xfrm>
          <a:prstGeom prst="rect">
            <a:avLst/>
          </a:prstGeom>
        </p:spPr>
        <p:txBody>
          <a:bodyPr wrap="square">
            <a:spAutoFit/>
          </a:bodyPr>
          <a:lstStyle/>
          <a:p>
            <a:pPr marL="171450" indent="-171450" algn="just">
              <a:lnSpc>
                <a:spcPct val="115000"/>
              </a:lnSpc>
              <a:spcBef>
                <a:spcPct val="0"/>
              </a:spcBef>
              <a:buFont typeface="Wingdings" panose="05000000000000000000" pitchFamily="2" charset="2"/>
              <a:buChar char="Ø"/>
              <a:defRPr/>
            </a:pPr>
            <a:r>
              <a:rPr lang="ru-RU" sz="12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АО «</a:t>
            </a:r>
            <a:r>
              <a:rPr lang="ru-RU" sz="1200" dirty="0" err="1"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Поморнефтегазгеофизика</a:t>
            </a:r>
            <a:r>
              <a:rPr lang="ru-RU" sz="1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(АО «ПНГГ»)</a:t>
            </a:r>
            <a:r>
              <a:rPr lang="ru-RU" sz="1200" dirty="0">
                <a:ea typeface="Times New Roman" panose="02020603050405020304" pitchFamily="18" charset="0"/>
                <a:cs typeface="Arial" panose="020B0604020202020204" pitchFamily="34" charset="0"/>
              </a:rPr>
              <a:t> - в срок не представлена в АНОИ за РОО информация о направлении отчетности по формам государственного учета и контроля РВ и РАО в соответствующие информационно-аналитические </a:t>
            </a:r>
            <a:r>
              <a:rPr lang="ru-RU" sz="1200" dirty="0" smtClean="0">
                <a:ea typeface="Times New Roman" panose="02020603050405020304" pitchFamily="18" charset="0"/>
                <a:cs typeface="Arial" panose="020B0604020202020204" pitchFamily="34" charset="0"/>
              </a:rPr>
              <a:t>центры - </a:t>
            </a:r>
            <a:r>
              <a:rPr lang="ru-RU" sz="1200" dirty="0">
                <a:solidFill>
                  <a:srgbClr val="C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(нарушение обязательных требований п. 2.2.22 Условий действия лицензии</a:t>
            </a:r>
            <a:r>
              <a:rPr lang="ru-RU" sz="1200" dirty="0" smtClean="0">
                <a:solidFill>
                  <a:srgbClr val="C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endParaRPr lang="ru-RU" sz="1200" dirty="0">
              <a:solidFill>
                <a:srgbClr val="C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a:p>
            <a:pPr marL="171450" indent="-171450" algn="just">
              <a:lnSpc>
                <a:spcPct val="115000"/>
              </a:lnSpc>
              <a:spcBef>
                <a:spcPct val="0"/>
              </a:spcBef>
              <a:buFont typeface="Wingdings" panose="05000000000000000000" pitchFamily="2" charset="2"/>
              <a:buChar char="Ø"/>
              <a:defRPr/>
            </a:pPr>
            <a:r>
              <a:rPr lang="ru-RU" sz="12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АО </a:t>
            </a:r>
            <a:r>
              <a:rPr lang="ru-RU" sz="1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«Центр судоремонта «Звездочка» (АО «ЦС «Звездочка»)</a:t>
            </a:r>
            <a:r>
              <a:rPr lang="ru-RU" sz="1200" dirty="0">
                <a:ea typeface="Times New Roman" panose="02020603050405020304" pitchFamily="18" charset="0"/>
                <a:cs typeface="Arial" panose="020B0604020202020204" pitchFamily="34" charset="0"/>
              </a:rPr>
              <a:t> - после получения Филиалом «СРЗ «Нерпа» АО «ЦС «Звездочка» 2 ед. </a:t>
            </a:r>
            <a:r>
              <a:rPr lang="ru-RU" sz="1200" dirty="0" smtClean="0">
                <a:ea typeface="Times New Roman" panose="02020603050405020304" pitchFamily="18" charset="0"/>
                <a:cs typeface="Arial" panose="020B0604020202020204" pitchFamily="34" charset="0"/>
              </a:rPr>
              <a:t>ЗРИ, </a:t>
            </a:r>
            <a:r>
              <a:rPr lang="ru-RU" sz="1200" dirty="0">
                <a:ea typeface="Times New Roman" panose="02020603050405020304" pitchFamily="18" charset="0"/>
                <a:cs typeface="Arial" panose="020B0604020202020204" pitchFamily="34" charset="0"/>
              </a:rPr>
              <a:t>не направлено подтверждение в АНОИ за РОО о получении радиоактивных веществ – </a:t>
            </a:r>
            <a:r>
              <a:rPr lang="ru-RU" sz="1200" dirty="0">
                <a:solidFill>
                  <a:srgbClr val="C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(нарушение обязательных требований п. 37 НП-067-16)</a:t>
            </a:r>
            <a:r>
              <a:rPr lang="ru-RU" sz="1200" dirty="0">
                <a:ea typeface="Times New Roman" panose="02020603050405020304" pitchFamily="18" charset="0"/>
                <a:cs typeface="Arial" panose="020B0604020202020204" pitchFamily="34" charset="0"/>
              </a:rPr>
              <a:t>;</a:t>
            </a:r>
          </a:p>
          <a:p>
            <a:pPr marL="171450" indent="-171450" algn="just">
              <a:lnSpc>
                <a:spcPct val="115000"/>
              </a:lnSpc>
              <a:spcBef>
                <a:spcPct val="0"/>
              </a:spcBef>
              <a:buFont typeface="Wingdings" panose="05000000000000000000" pitchFamily="2" charset="2"/>
              <a:buChar char="Ø"/>
              <a:defRPr/>
            </a:pPr>
            <a:r>
              <a:rPr lang="ru-RU" sz="12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АО </a:t>
            </a:r>
            <a:r>
              <a:rPr lang="ru-RU" sz="1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«Центр судоремонта «Звездочка» (АО «ЦС «Звездочка») </a:t>
            </a:r>
            <a:r>
              <a:rPr lang="ru-RU" sz="1200" dirty="0">
                <a:ea typeface="Times New Roman" panose="02020603050405020304" pitchFamily="18" charset="0"/>
                <a:cs typeface="Arial" panose="020B0604020202020204" pitchFamily="34" charset="0"/>
              </a:rPr>
              <a:t>- в срок не представлена в АНОИ за РОО информация о направлении отчетности по формам государственного учета и контроля РВ и РАО в соответствующие информационно-аналитические центры. </a:t>
            </a:r>
            <a:r>
              <a:rPr lang="ru-RU" sz="1200" dirty="0">
                <a:solidFill>
                  <a:srgbClr val="C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(нарушение обязательных требований п. 2.2.22 Условий действия лицензии);</a:t>
            </a:r>
          </a:p>
          <a:p>
            <a:pPr marL="171450" indent="-171450" algn="just">
              <a:lnSpc>
                <a:spcPct val="115000"/>
              </a:lnSpc>
              <a:spcBef>
                <a:spcPct val="0"/>
              </a:spcBef>
              <a:buFont typeface="Wingdings" panose="05000000000000000000" pitchFamily="2" charset="2"/>
              <a:buChar char="Ø"/>
              <a:defRPr/>
            </a:pPr>
            <a:r>
              <a:rPr lang="ru-RU" sz="12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ФГАОУ </a:t>
            </a:r>
            <a:r>
              <a:rPr lang="ru-RU" sz="1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ВО «Северный (Арктический) федеральный университет имени М.В. Ломоносова</a:t>
            </a:r>
            <a:r>
              <a:rPr lang="ru-RU" sz="1200" dirty="0" smtClean="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ru-RU" sz="1200" dirty="0">
                <a:ea typeface="Times New Roman" panose="02020603050405020304" pitchFamily="18" charset="0"/>
                <a:cs typeface="Arial" panose="020B0604020202020204" pitchFamily="34" charset="0"/>
              </a:rPr>
              <a:t>- </a:t>
            </a:r>
            <a:r>
              <a:rPr lang="ru-RU" sz="1200" dirty="0" smtClean="0">
                <a:ea typeface="Times New Roman" panose="02020603050405020304" pitchFamily="18" charset="0"/>
                <a:cs typeface="Arial" panose="020B0604020202020204" pitchFamily="34" charset="0"/>
              </a:rPr>
              <a:t>в </a:t>
            </a:r>
            <a:r>
              <a:rPr lang="ru-RU" sz="1200" dirty="0">
                <a:ea typeface="Times New Roman" panose="02020603050405020304" pitchFamily="18" charset="0"/>
                <a:cs typeface="Arial" panose="020B0604020202020204" pitchFamily="34" charset="0"/>
              </a:rPr>
              <a:t>период с 09.04.2021 </a:t>
            </a:r>
            <a:r>
              <a:rPr lang="ru-RU" sz="1200" dirty="0" smtClean="0">
                <a:ea typeface="Times New Roman" panose="02020603050405020304" pitchFamily="18" charset="0"/>
                <a:cs typeface="Arial" panose="020B0604020202020204" pitchFamily="34" charset="0"/>
              </a:rPr>
              <a:t>осуществляет </a:t>
            </a:r>
            <a:r>
              <a:rPr lang="ru-RU" sz="1200" dirty="0">
                <a:ea typeface="Times New Roman" panose="02020603050405020304" pitchFamily="18" charset="0"/>
                <a:cs typeface="Arial" panose="020B0604020202020204" pitchFamily="34" charset="0"/>
              </a:rPr>
              <a:t>эксплуатацию </a:t>
            </a:r>
            <a:r>
              <a:rPr lang="ru-RU" sz="1200" dirty="0" smtClean="0">
                <a:ea typeface="Times New Roman" panose="02020603050405020304" pitchFamily="18" charset="0"/>
                <a:cs typeface="Arial" panose="020B0604020202020204" pitchFamily="34" charset="0"/>
              </a:rPr>
              <a:t>РИ, </a:t>
            </a:r>
            <a:r>
              <a:rPr lang="ru-RU" sz="1200" dirty="0">
                <a:ea typeface="Times New Roman" panose="02020603050405020304" pitchFamily="18" charset="0"/>
                <a:cs typeface="Arial" panose="020B0604020202020204" pitchFamily="34" charset="0"/>
              </a:rPr>
              <a:t>содержащих в своем составе только </a:t>
            </a:r>
            <a:r>
              <a:rPr lang="ru-RU" sz="1200" dirty="0" smtClean="0">
                <a:ea typeface="Times New Roman" panose="02020603050405020304" pitchFamily="18" charset="0"/>
                <a:cs typeface="Arial" panose="020B0604020202020204" pitchFamily="34" charset="0"/>
              </a:rPr>
              <a:t>ЗРИ 5 </a:t>
            </a:r>
            <a:r>
              <a:rPr lang="ru-RU" sz="1200" dirty="0">
                <a:ea typeface="Times New Roman" panose="02020603050405020304" pitchFamily="18" charset="0"/>
                <a:cs typeface="Arial" panose="020B0604020202020204" pitchFamily="34" charset="0"/>
              </a:rPr>
              <a:t>категорий радиационной опасности без регистрации, предусмотренной статьей 36.1 </a:t>
            </a:r>
            <a:r>
              <a:rPr lang="ru-RU" sz="1200" dirty="0" smtClean="0">
                <a:ea typeface="Times New Roman" panose="02020603050405020304" pitchFamily="18" charset="0"/>
                <a:cs typeface="Arial" panose="020B0604020202020204" pitchFamily="34" charset="0"/>
              </a:rPr>
              <a:t>ФЗ-170 </a:t>
            </a:r>
            <a:r>
              <a:rPr lang="ru-RU" sz="1200" dirty="0">
                <a:ea typeface="Times New Roman" panose="02020603050405020304" pitchFamily="18" charset="0"/>
                <a:cs typeface="Arial" panose="020B0604020202020204" pitchFamily="34" charset="0"/>
              </a:rPr>
              <a:t>«Об использовании атомной энергии</a:t>
            </a:r>
            <a:r>
              <a:rPr lang="ru-RU" sz="1200" dirty="0" smtClean="0">
                <a:ea typeface="Times New Roman" panose="02020603050405020304" pitchFamily="18" charset="0"/>
                <a:cs typeface="Arial" panose="020B0604020202020204" pitchFamily="34" charset="0"/>
              </a:rPr>
              <a:t>», порядок </a:t>
            </a:r>
            <a:r>
              <a:rPr lang="ru-RU" sz="1200" dirty="0">
                <a:ea typeface="Times New Roman" panose="02020603050405020304" pitchFamily="18" charset="0"/>
                <a:cs typeface="Arial" panose="020B0604020202020204" pitchFamily="34" charset="0"/>
              </a:rPr>
              <a:t>регистрации определен </a:t>
            </a:r>
            <a:r>
              <a:rPr lang="ru-RU" sz="1200" dirty="0" smtClean="0">
                <a:ea typeface="Times New Roman" panose="02020603050405020304" pitchFamily="18" charset="0"/>
                <a:cs typeface="Arial" panose="020B0604020202020204" pitchFamily="34" charset="0"/>
              </a:rPr>
              <a:t>ПП </a:t>
            </a:r>
            <a:r>
              <a:rPr lang="ru-RU" sz="1200" dirty="0">
                <a:ea typeface="Times New Roman" panose="02020603050405020304" pitchFamily="18" charset="0"/>
                <a:cs typeface="Arial" panose="020B0604020202020204" pitchFamily="34" charset="0"/>
              </a:rPr>
              <a:t>РФ от 19.11.2012 №1184 «О регистрации организаций, осуществляющих деятельность по эксплуатации радиационных источников, содержащих в своем составе только радионуклидные источники четвертой и пятой категорий радиационной опасности» - </a:t>
            </a:r>
            <a:r>
              <a:rPr lang="ru-RU" sz="1200" dirty="0" smtClean="0">
                <a:solidFill>
                  <a:srgbClr val="C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нарушение </a:t>
            </a:r>
            <a:r>
              <a:rPr lang="ru-RU" sz="1200" dirty="0">
                <a:solidFill>
                  <a:srgbClr val="C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обязательных требований статьи 36.1 Федерального закона от 21.11.1995 №170-ФЗ «Об использовании атомной энергии»</a:t>
            </a:r>
          </a:p>
        </p:txBody>
      </p:sp>
      <p:sp>
        <p:nvSpPr>
          <p:cNvPr id="6" name="Прямоугольник 5"/>
          <p:cNvSpPr/>
          <p:nvPr/>
        </p:nvSpPr>
        <p:spPr>
          <a:xfrm>
            <a:off x="5123828" y="2626975"/>
            <a:ext cx="3818819"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457200" algn="just">
              <a:spcAft>
                <a:spcPts val="0"/>
              </a:spcAft>
            </a:pPr>
            <a:r>
              <a:rPr lang="ru-RU" sz="1200" dirty="0">
                <a:solidFill>
                  <a:srgbClr val="C00000"/>
                </a:solidFill>
                <a:effectLst>
                  <a:outerShdw blurRad="38100" dist="38100" dir="2700000" algn="tl">
                    <a:srgbClr val="000000">
                      <a:alpha val="43137"/>
                    </a:srgbClr>
                  </a:outerShdw>
                </a:effectLst>
                <a:ea typeface="Times New Roman" panose="02020603050405020304" pitchFamily="18" charset="0"/>
              </a:rPr>
              <a:t>з) срок (</a:t>
            </a:r>
            <a:r>
              <a:rPr lang="ru-RU" sz="1200" b="1" dirty="0">
                <a:solidFill>
                  <a:srgbClr val="C00000"/>
                </a:solidFill>
                <a:effectLst>
                  <a:outerShdw blurRad="38100" dist="38100" dir="2700000" algn="tl">
                    <a:srgbClr val="000000">
                      <a:alpha val="43137"/>
                    </a:srgbClr>
                  </a:outerShdw>
                </a:effectLst>
                <a:ea typeface="Times New Roman" panose="02020603050405020304" pitchFamily="18" charset="0"/>
              </a:rPr>
              <a:t>не менее 60 дней </a:t>
            </a:r>
            <a:r>
              <a:rPr lang="ru-RU" sz="1200" dirty="0">
                <a:solidFill>
                  <a:srgbClr val="C00000"/>
                </a:solidFill>
                <a:effectLst>
                  <a:outerShdw blurRad="38100" dist="38100" dir="2700000" algn="tl">
                    <a:srgbClr val="000000">
                      <a:alpha val="43137"/>
                    </a:srgbClr>
                  </a:outerShdw>
                </a:effectLst>
                <a:ea typeface="Times New Roman" panose="02020603050405020304" pitchFamily="18" charset="0"/>
              </a:rPr>
              <a:t>со дня направления предостережения) для направления юридическим лицом, индивидуальным предпринимателем </a:t>
            </a:r>
            <a:r>
              <a:rPr lang="ru-RU" sz="1200" b="1" dirty="0">
                <a:solidFill>
                  <a:srgbClr val="C00000"/>
                </a:solidFill>
                <a:effectLst>
                  <a:outerShdw blurRad="38100" dist="38100" dir="2700000" algn="tl">
                    <a:srgbClr val="000000">
                      <a:alpha val="43137"/>
                    </a:srgbClr>
                  </a:outerShdw>
                </a:effectLst>
                <a:ea typeface="Times New Roman" panose="02020603050405020304" pitchFamily="18" charset="0"/>
              </a:rPr>
              <a:t>уведомления об исполнении предостережения</a:t>
            </a:r>
            <a:r>
              <a:rPr lang="ru-RU" sz="1200" dirty="0">
                <a:solidFill>
                  <a:srgbClr val="C00000"/>
                </a:solidFill>
                <a:effectLst>
                  <a:outerShdw blurRad="38100" dist="38100" dir="2700000" algn="tl">
                    <a:srgbClr val="000000">
                      <a:alpha val="43137"/>
                    </a:srgbClr>
                  </a:outerShdw>
                </a:effectLst>
                <a:ea typeface="Times New Roman" panose="02020603050405020304" pitchFamily="18" charset="0"/>
              </a:rPr>
              <a:t>;</a:t>
            </a:r>
          </a:p>
        </p:txBody>
      </p:sp>
    </p:spTree>
    <p:extLst>
      <p:ext uri="{BB962C8B-B14F-4D97-AF65-F5344CB8AC3E}">
        <p14:creationId xmlns:p14="http://schemas.microsoft.com/office/powerpoint/2010/main" val="1449419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1540371"/>
            <a:ext cx="1616545" cy="121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541432100"/>
              </p:ext>
            </p:extLst>
          </p:nvPr>
        </p:nvGraphicFramePr>
        <p:xfrm>
          <a:off x="395536" y="5029175"/>
          <a:ext cx="5832649" cy="1539920"/>
        </p:xfrm>
        <a:graphic>
          <a:graphicData uri="http://schemas.openxmlformats.org/drawingml/2006/table">
            <a:tbl>
              <a:tblPr firstRow="1" firstCol="1" bandRow="1">
                <a:tableStyleId>{5C22544A-7EE6-4342-B048-85BDC9FD1C3A}</a:tableStyleId>
              </a:tblPr>
              <a:tblGrid>
                <a:gridCol w="1358999">
                  <a:extLst>
                    <a:ext uri="{9D8B030D-6E8A-4147-A177-3AD203B41FA5}">
                      <a16:colId xmlns:a16="http://schemas.microsoft.com/office/drawing/2014/main" val="20000"/>
                    </a:ext>
                  </a:extLst>
                </a:gridCol>
                <a:gridCol w="1518880">
                  <a:extLst>
                    <a:ext uri="{9D8B030D-6E8A-4147-A177-3AD203B41FA5}">
                      <a16:colId xmlns:a16="http://schemas.microsoft.com/office/drawing/2014/main" val="20001"/>
                    </a:ext>
                  </a:extLst>
                </a:gridCol>
                <a:gridCol w="1678762">
                  <a:extLst>
                    <a:ext uri="{9D8B030D-6E8A-4147-A177-3AD203B41FA5}">
                      <a16:colId xmlns:a16="http://schemas.microsoft.com/office/drawing/2014/main" val="20002"/>
                    </a:ext>
                  </a:extLst>
                </a:gridCol>
                <a:gridCol w="1276008">
                  <a:extLst>
                    <a:ext uri="{9D8B030D-6E8A-4147-A177-3AD203B41FA5}">
                      <a16:colId xmlns:a16="http://schemas.microsoft.com/office/drawing/2014/main" val="20003"/>
                    </a:ext>
                  </a:extLst>
                </a:gridCol>
              </a:tblGrid>
              <a:tr h="367305">
                <a:tc gridSpan="4">
                  <a:txBody>
                    <a:bodyPr/>
                    <a:lstStyle/>
                    <a:p>
                      <a:pPr algn="ctr">
                        <a:lnSpc>
                          <a:spcPct val="115000"/>
                        </a:lnSpc>
                        <a:spcAft>
                          <a:spcPts val="0"/>
                        </a:spcAft>
                      </a:pPr>
                      <a:r>
                        <a:rPr lang="ru-RU" sz="1400" dirty="0">
                          <a:effectLst/>
                        </a:rPr>
                        <a:t>Предоставление разрешений работникам на право ведения работ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023" marR="150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713607">
                <a:tc>
                  <a:txBody>
                    <a:bodyPr/>
                    <a:lstStyle/>
                    <a:p>
                      <a:pPr algn="ctr">
                        <a:lnSpc>
                          <a:spcPct val="115000"/>
                        </a:lnSpc>
                        <a:spcAft>
                          <a:spcPts val="0"/>
                        </a:spcAft>
                      </a:pPr>
                      <a:r>
                        <a:rPr lang="ru-RU" sz="1100" dirty="0">
                          <a:effectLst/>
                        </a:rPr>
                        <a:t>Подано заявлений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023" marR="150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rPr>
                        <a:t>Отказано в рассмотрении заявления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023" marR="150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rPr>
                        <a:t>Выдано разрешений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023" marR="150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rPr>
                        <a:t>Отказано в выдаче разрешений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023" marR="150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9008">
                <a:tc>
                  <a:txBody>
                    <a:bodyPr/>
                    <a:lstStyle/>
                    <a:p>
                      <a:pPr algn="ctr">
                        <a:lnSpc>
                          <a:spcPct val="115000"/>
                        </a:lnSpc>
                        <a:spcAft>
                          <a:spcPts val="0"/>
                        </a:spcAft>
                      </a:pPr>
                      <a:r>
                        <a:rPr lang="ru-RU" sz="1800" b="1" kern="1200" dirty="0" smtClean="0">
                          <a:solidFill>
                            <a:schemeClr val="lt1"/>
                          </a:solidFill>
                          <a:effectLst/>
                          <a:latin typeface="+mn-lt"/>
                          <a:ea typeface="+mn-ea"/>
                          <a:cs typeface="+mn-cs"/>
                        </a:rPr>
                        <a:t>503</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023" marR="150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rgbClr val="C00000"/>
                          </a:solidFill>
                          <a:effectLst/>
                        </a:rPr>
                        <a:t>0</a:t>
                      </a:r>
                      <a:endParaRPr lang="ru-RU"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023" marR="150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b="1" kern="1200" dirty="0" smtClean="0">
                          <a:solidFill>
                            <a:schemeClr val="dk1"/>
                          </a:solidFill>
                          <a:effectLst/>
                          <a:latin typeface="+mn-lt"/>
                          <a:ea typeface="+mn-ea"/>
                          <a:cs typeface="+mn-cs"/>
                        </a:rPr>
                        <a:t>317</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023" marR="150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ru-RU" sz="1400" b="1" kern="1200" dirty="0" smtClean="0">
                          <a:solidFill>
                            <a:srgbClr val="C00000"/>
                          </a:solidFill>
                          <a:effectLst/>
                          <a:latin typeface="+mn-lt"/>
                          <a:ea typeface="+mn-ea"/>
                          <a:cs typeface="+mn-cs"/>
                        </a:rPr>
                        <a:t>170</a:t>
                      </a:r>
                      <a:endParaRPr lang="ru-RU" sz="1400" b="1" kern="1200" dirty="0">
                        <a:solidFill>
                          <a:srgbClr val="C00000"/>
                        </a:solidFill>
                        <a:effectLst/>
                        <a:latin typeface="+mn-lt"/>
                        <a:ea typeface="+mn-ea"/>
                        <a:cs typeface="+mn-cs"/>
                      </a:endParaRPr>
                    </a:p>
                  </a:txBody>
                  <a:tcPr marL="15023" marR="150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Прямоугольник 2"/>
          <p:cNvSpPr/>
          <p:nvPr/>
        </p:nvSpPr>
        <p:spPr>
          <a:xfrm>
            <a:off x="1713385" y="1500297"/>
            <a:ext cx="7422808" cy="2108269"/>
          </a:xfrm>
          <a:prstGeom prst="rect">
            <a:avLst/>
          </a:prstGeom>
        </p:spPr>
        <p:txBody>
          <a:bodyPr wrap="square">
            <a:spAutoFit/>
          </a:bodyPr>
          <a:lstStyle/>
          <a:p>
            <a:pPr marR="43180" algn="ctr">
              <a:spcAft>
                <a:spcPts val="0"/>
              </a:spcAft>
              <a:tabLst>
                <a:tab pos="6515100" algn="l"/>
              </a:tabLst>
            </a:pPr>
            <a:r>
              <a:rPr lang="ru-RU" sz="1600" b="1" dirty="0">
                <a:solidFill>
                  <a:srgbClr val="C00000"/>
                </a:solidFill>
                <a:ea typeface="Calibri" panose="020F0502020204030204" pitchFamily="34" charset="0"/>
                <a:cs typeface="Times New Roman" panose="02020603050405020304" pitchFamily="18" charset="0"/>
              </a:rPr>
              <a:t>«АДМИНИСТРАТИВНЫЙ РЕГЛАМЕНТ ПО ПРЕДОСТАВЛЕНИЮ ФЕДЕРАЛЬНОЙ СЛУЖБОЙ ПО ЭКОЛОГИЧЕСКОМУ, ТЕХНОЛОГИЧЕСКОМУ И АТОМНОМУ НАДЗОРУ ГОСУДАРСТВЕННОЙ УСЛУГИ ПО ВЫДАЧЕ РАЗРЕШЕНИЙ НА ПРАВО ВЕДЕНИЯ РАБОТ В ОБЛАСТИ ИСПОЛЬЗОВАНИЯ АТОМНОЙ ЭНЕРГИИ РАБОТНИКАМ ОБЪЕКТОВ ИСПОЛЬЗОВАНИЯ АТОМНОЙ ЭНЕРГИИ».</a:t>
            </a:r>
          </a:p>
          <a:p>
            <a:pPr marR="43180" algn="r">
              <a:spcAft>
                <a:spcPts val="0"/>
              </a:spcAft>
              <a:tabLst>
                <a:tab pos="6515100" algn="l"/>
              </a:tabLst>
            </a:pPr>
            <a:r>
              <a:rPr lang="ru-RU" sz="1600" b="1" dirty="0">
                <a:solidFill>
                  <a:srgbClr val="0070C0"/>
                </a:solidFill>
                <a:ea typeface="Calibri" panose="020F0502020204030204" pitchFamily="34" charset="0"/>
                <a:cs typeface="Times New Roman" panose="02020603050405020304" pitchFamily="18" charset="0"/>
              </a:rPr>
              <a:t>                                                                                      </a:t>
            </a:r>
            <a:r>
              <a:rPr lang="ru-RU" sz="1400" b="1" dirty="0">
                <a:solidFill>
                  <a:srgbClr val="0070C0"/>
                </a:solidFill>
                <a:ea typeface="Calibri" panose="020F0502020204030204" pitchFamily="34" charset="0"/>
                <a:cs typeface="Times New Roman" panose="02020603050405020304" pitchFamily="18" charset="0"/>
              </a:rPr>
              <a:t>Приказ Федеральной службы по экологическому, технологическому и атомному надзору от 19 декабря 2018 г. N </a:t>
            </a:r>
            <a:r>
              <a:rPr lang="ru-RU" sz="1400" b="1" dirty="0" smtClean="0">
                <a:solidFill>
                  <a:srgbClr val="0070C0"/>
                </a:solidFill>
                <a:ea typeface="Calibri" panose="020F0502020204030204" pitchFamily="34" charset="0"/>
                <a:cs typeface="Times New Roman" panose="02020603050405020304" pitchFamily="18" charset="0"/>
              </a:rPr>
              <a:t>623</a:t>
            </a:r>
          </a:p>
          <a:p>
            <a:pPr marR="43180" algn="r">
              <a:spcBef>
                <a:spcPts val="600"/>
              </a:spcBef>
              <a:spcAft>
                <a:spcPts val="0"/>
              </a:spcAft>
              <a:tabLst>
                <a:tab pos="6515100" algn="l"/>
              </a:tabLst>
            </a:pPr>
            <a:r>
              <a:rPr lang="ru-RU" sz="1600" b="1" dirty="0" smtClean="0">
                <a:solidFill>
                  <a:srgbClr val="C00000"/>
                </a:solidFill>
                <a:ea typeface="Calibri" panose="020F0502020204030204" pitchFamily="34" charset="0"/>
                <a:cs typeface="Times New Roman" panose="02020603050405020304" pitchFamily="18" charset="0"/>
              </a:rPr>
              <a:t>                                        Вступил в силу с 27.05.2019</a:t>
            </a:r>
            <a:endParaRPr lang="ru-RU" sz="1600" b="1" dirty="0">
              <a:solidFill>
                <a:srgbClr val="C00000"/>
              </a:solidFill>
              <a:ea typeface="Calibri" panose="020F0502020204030204" pitchFamily="34" charset="0"/>
              <a:cs typeface="Times New Roman" panose="02020603050405020304" pitchFamily="18" charset="0"/>
            </a:endParaRPr>
          </a:p>
        </p:txBody>
      </p:sp>
      <p:sp>
        <p:nvSpPr>
          <p:cNvPr id="4" name="Заголовок 3"/>
          <p:cNvSpPr>
            <a:spLocks noGrp="1"/>
          </p:cNvSpPr>
          <p:nvPr>
            <p:ph type="ctrTitle"/>
          </p:nvPr>
        </p:nvSpPr>
        <p:spPr/>
        <p:txBody>
          <a:bodyPr/>
          <a:lstStyle/>
          <a:p>
            <a:r>
              <a:rPr lang="ru-RU" b="1" dirty="0" smtClean="0"/>
              <a:t>Выдача разрешений</a:t>
            </a:r>
            <a:endParaRPr lang="ru-RU" b="1" dirty="0"/>
          </a:p>
        </p:txBody>
      </p:sp>
      <p:sp>
        <p:nvSpPr>
          <p:cNvPr id="8" name="Прямоугольник 7"/>
          <p:cNvSpPr/>
          <p:nvPr/>
        </p:nvSpPr>
        <p:spPr>
          <a:xfrm>
            <a:off x="173205" y="3460014"/>
            <a:ext cx="7272808" cy="1477328"/>
          </a:xfrm>
          <a:prstGeom prst="rect">
            <a:avLst/>
          </a:prstGeom>
        </p:spPr>
        <p:txBody>
          <a:bodyPr wrap="square">
            <a:spAutoFit/>
          </a:bodyPr>
          <a:lstStyle/>
          <a:p>
            <a:r>
              <a:rPr lang="ru-RU" b="1" dirty="0"/>
              <a:t>23. Результатом предоставления государственной услуги является:</a:t>
            </a:r>
          </a:p>
          <a:p>
            <a:pPr marL="285750" lvl="0" indent="-285750">
              <a:buFont typeface="Wingdings" panose="05000000000000000000" pitchFamily="2" charset="2"/>
              <a:buChar char="Ø"/>
            </a:pPr>
            <a:r>
              <a:rPr lang="ru-RU" dirty="0"/>
              <a:t>выдача разрешения;</a:t>
            </a:r>
          </a:p>
          <a:p>
            <a:pPr marL="285750" lvl="0" indent="-285750">
              <a:buFont typeface="Wingdings" panose="05000000000000000000" pitchFamily="2" charset="2"/>
              <a:buChar char="Ø"/>
            </a:pPr>
            <a:r>
              <a:rPr lang="ru-RU" dirty="0"/>
              <a:t>продление срока действия выданного разрешения;</a:t>
            </a:r>
          </a:p>
          <a:p>
            <a:pPr marL="285750" lvl="0" indent="-285750">
              <a:buFont typeface="Wingdings" panose="05000000000000000000" pitchFamily="2" charset="2"/>
              <a:buChar char="Ø"/>
            </a:pPr>
            <a:r>
              <a:rPr lang="ru-RU" dirty="0"/>
              <a:t>переоформление выданного разрешения;</a:t>
            </a:r>
          </a:p>
          <a:p>
            <a:pPr marL="285750" lvl="0" indent="-285750">
              <a:buFont typeface="Wingdings" panose="05000000000000000000" pitchFamily="2" charset="2"/>
              <a:buChar char="Ø"/>
            </a:pPr>
            <a:r>
              <a:rPr lang="ru-RU" dirty="0"/>
              <a:t>выдача дубликата разрешения</a:t>
            </a:r>
            <a:r>
              <a:rPr lang="ru-RU" dirty="0" smtClean="0"/>
              <a:t>.</a:t>
            </a:r>
            <a:r>
              <a:rPr lang="ru-RU" b="1" dirty="0" smtClean="0">
                <a:solidFill>
                  <a:srgbClr val="C00000"/>
                </a:solidFill>
                <a:ea typeface="Calibri" panose="020F0502020204030204" pitchFamily="34" charset="0"/>
                <a:cs typeface="Times New Roman" panose="02020603050405020304" pitchFamily="18" charset="0"/>
              </a:rPr>
              <a:t>                                        </a:t>
            </a:r>
            <a:endParaRPr lang="ru-RU" dirty="0"/>
          </a:p>
        </p:txBody>
      </p:sp>
      <p:pic>
        <p:nvPicPr>
          <p:cNvPr id="7" name="Рисунок 4" descr="Безымянный.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416125" y="4020190"/>
            <a:ext cx="1868229" cy="2550593"/>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8589476" y="6519446"/>
            <a:ext cx="393056" cy="338554"/>
          </a:xfrm>
          <a:prstGeom prst="rect">
            <a:avLst/>
          </a:prstGeom>
        </p:spPr>
        <p:txBody>
          <a:bodyPr wrap="none">
            <a:spAutoFit/>
          </a:bodyPr>
          <a:lstStyle/>
          <a:p>
            <a:r>
              <a:rPr lang="ru-RU" sz="1600" b="1" dirty="0" smtClean="0">
                <a:effectLst>
                  <a:outerShdw blurRad="38100" dist="38100" dir="2700000" algn="tl">
                    <a:srgbClr val="000000">
                      <a:alpha val="43137"/>
                    </a:srgbClr>
                  </a:outerShdw>
                </a:effectLst>
              </a:rPr>
              <a:t>29</a:t>
            </a:r>
            <a:endParaRPr lang="ru-RU"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8512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136711"/>
            <a:ext cx="8154652" cy="492089"/>
          </a:xfrm>
        </p:spPr>
        <p:txBody>
          <a:bodyPr>
            <a:noAutofit/>
          </a:bodyPr>
          <a:lstStyle/>
          <a:p>
            <a:r>
              <a:rPr lang="ru-RU" b="1" dirty="0"/>
              <a:t>Задачами обобщения и анализа правоприменительной практики являются:</a:t>
            </a:r>
          </a:p>
        </p:txBody>
      </p:sp>
      <p:sp>
        <p:nvSpPr>
          <p:cNvPr id="3" name="Номер слайда 2"/>
          <p:cNvSpPr>
            <a:spLocks noGrp="1"/>
          </p:cNvSpPr>
          <p:nvPr>
            <p:ph type="sldNum" sz="quarter" idx="12"/>
          </p:nvPr>
        </p:nvSpPr>
        <p:spPr/>
        <p:txBody>
          <a:bodyPr/>
          <a:lstStyle/>
          <a:p>
            <a:fld id="{9BBB63BC-7EC6-405B-A8B3-990F8CBB9186}" type="slidenum">
              <a:rPr lang="ru-RU" smtClean="0"/>
              <a:pPr/>
              <a:t>3</a:t>
            </a:fld>
            <a:endParaRPr lang="ru-RU" dirty="0"/>
          </a:p>
        </p:txBody>
      </p:sp>
      <p:sp>
        <p:nvSpPr>
          <p:cNvPr id="4" name="Подзаголовок 3"/>
          <p:cNvSpPr>
            <a:spLocks noGrp="1"/>
          </p:cNvSpPr>
          <p:nvPr>
            <p:ph type="subTitle" idx="1"/>
          </p:nvPr>
        </p:nvSpPr>
        <p:spPr>
          <a:xfrm>
            <a:off x="15863" y="1835120"/>
            <a:ext cx="8856984" cy="3942812"/>
          </a:xfrm>
        </p:spPr>
        <p:txBody>
          <a:bodyPr>
            <a:noAutofit/>
          </a:bodyPr>
          <a:lstStyle/>
          <a:p>
            <a:pPr marL="457200" lvl="0" indent="-457200" algn="just">
              <a:spcBef>
                <a:spcPts val="0"/>
              </a:spcBef>
              <a:buFont typeface="Wingdings" panose="05000000000000000000" pitchFamily="2" charset="2"/>
              <a:buChar char="Ø"/>
            </a:pPr>
            <a:r>
              <a:rPr lang="ru-RU" sz="1800" dirty="0">
                <a:solidFill>
                  <a:schemeClr val="tx1"/>
                </a:solidFill>
                <a:effectLst>
                  <a:outerShdw blurRad="38100" dist="38100" dir="2700000" algn="tl">
                    <a:srgbClr val="000000">
                      <a:alpha val="43137"/>
                    </a:srgbClr>
                  </a:outerShdw>
                </a:effectLst>
              </a:rPr>
              <a:t>выявление проблемных вопросов </a:t>
            </a:r>
            <a:r>
              <a:rPr lang="ru-RU" sz="1800" dirty="0">
                <a:solidFill>
                  <a:schemeClr val="tx1"/>
                </a:solidFill>
              </a:rPr>
              <a:t>применяемых Ростехнадзором и его территориальными органами обязательных требований;</a:t>
            </a:r>
          </a:p>
          <a:p>
            <a:pPr marL="457200" lvl="0" indent="-457200" algn="just">
              <a:spcBef>
                <a:spcPts val="0"/>
              </a:spcBef>
              <a:buFont typeface="Wingdings" panose="05000000000000000000" pitchFamily="2" charset="2"/>
              <a:buChar char="Ø"/>
            </a:pPr>
            <a:r>
              <a:rPr lang="ru-RU" sz="1800" dirty="0">
                <a:solidFill>
                  <a:schemeClr val="tx1"/>
                </a:solidFill>
                <a:effectLst>
                  <a:outerShdw blurRad="38100" dist="38100" dir="2700000" algn="tl">
                    <a:srgbClr val="000000">
                      <a:alpha val="43137"/>
                    </a:srgbClr>
                  </a:outerShdw>
                </a:effectLst>
              </a:rPr>
              <a:t>выработка</a:t>
            </a:r>
            <a:r>
              <a:rPr lang="ru-RU" sz="1800" dirty="0">
                <a:solidFill>
                  <a:schemeClr val="tx1"/>
                </a:solidFill>
              </a:rPr>
              <a:t> с привлечением широкого круга заинтересованных лиц </a:t>
            </a:r>
            <a:r>
              <a:rPr lang="ru-RU" sz="1800" dirty="0">
                <a:solidFill>
                  <a:schemeClr val="tx1"/>
                </a:solidFill>
                <a:effectLst>
                  <a:outerShdw blurRad="38100" dist="38100" dir="2700000" algn="tl">
                    <a:srgbClr val="000000">
                      <a:alpha val="43137"/>
                    </a:srgbClr>
                  </a:outerShdw>
                </a:effectLst>
              </a:rPr>
              <a:t>оптимальных решений проблемных вопросов</a:t>
            </a:r>
            <a:r>
              <a:rPr lang="ru-RU" sz="1800" dirty="0">
                <a:solidFill>
                  <a:schemeClr val="tx1"/>
                </a:solidFill>
              </a:rPr>
              <a:t> правоприменительной практики и их реализация;</a:t>
            </a:r>
          </a:p>
          <a:p>
            <a:pPr marL="457200" lvl="0" indent="-457200" algn="just">
              <a:spcBef>
                <a:spcPts val="0"/>
              </a:spcBef>
              <a:buFont typeface="Wingdings" panose="05000000000000000000" pitchFamily="2" charset="2"/>
              <a:buChar char="Ø"/>
            </a:pPr>
            <a:r>
              <a:rPr lang="ru-RU" sz="1800" dirty="0">
                <a:solidFill>
                  <a:schemeClr val="tx1"/>
                </a:solidFill>
                <a:effectLst>
                  <a:outerShdw blurRad="38100" dist="38100" dir="2700000" algn="tl">
                    <a:srgbClr val="000000">
                      <a:alpha val="43137"/>
                    </a:srgbClr>
                  </a:outerShdw>
                </a:effectLst>
              </a:rPr>
              <a:t>выявление устаревших, дублирующих и избыточных обязательных требований</a:t>
            </a:r>
            <a:r>
              <a:rPr lang="ru-RU" sz="1800" dirty="0">
                <a:solidFill>
                  <a:schemeClr val="tx1"/>
                </a:solidFill>
              </a:rPr>
              <a:t>, подготовка и внесение предложений по их устранению;</a:t>
            </a:r>
          </a:p>
          <a:p>
            <a:pPr marL="457200" lvl="0" indent="-457200" algn="just">
              <a:spcBef>
                <a:spcPts val="0"/>
              </a:spcBef>
              <a:buFont typeface="Wingdings" panose="05000000000000000000" pitchFamily="2" charset="2"/>
              <a:buChar char="Ø"/>
            </a:pPr>
            <a:r>
              <a:rPr lang="ru-RU" sz="1800" dirty="0">
                <a:solidFill>
                  <a:schemeClr val="tx1"/>
                </a:solidFill>
                <a:effectLst>
                  <a:outerShdw blurRad="38100" dist="38100" dir="2700000" algn="tl">
                    <a:srgbClr val="000000">
                      <a:alpha val="43137"/>
                    </a:srgbClr>
                  </a:outerShdw>
                </a:effectLst>
              </a:rPr>
              <a:t>выявление избыточных контрольно-надзорных функций, </a:t>
            </a:r>
            <a:r>
              <a:rPr lang="ru-RU" sz="1800" dirty="0">
                <a:solidFill>
                  <a:schemeClr val="tx1"/>
                </a:solidFill>
              </a:rPr>
              <a:t>подготовка и внесение предложений по их устранению;</a:t>
            </a:r>
          </a:p>
          <a:p>
            <a:pPr marL="457200" lvl="0" indent="-457200" algn="just">
              <a:spcBef>
                <a:spcPts val="0"/>
              </a:spcBef>
              <a:buFont typeface="Wingdings" panose="05000000000000000000" pitchFamily="2" charset="2"/>
              <a:buChar char="Ø"/>
            </a:pPr>
            <a:r>
              <a:rPr lang="ru-RU" sz="1800" dirty="0">
                <a:solidFill>
                  <a:schemeClr val="tx1"/>
                </a:solidFill>
                <a:effectLst>
                  <a:outerShdw blurRad="38100" dist="38100" dir="2700000" algn="tl">
                    <a:srgbClr val="000000">
                      <a:alpha val="43137"/>
                    </a:srgbClr>
                  </a:outerShdw>
                </a:effectLst>
              </a:rPr>
              <a:t>подготовка предложений по совершенствованию законодательства</a:t>
            </a:r>
            <a:r>
              <a:rPr lang="ru-RU" sz="1800" dirty="0" smtClean="0">
                <a:solidFill>
                  <a:schemeClr val="tx1"/>
                </a:solidFill>
              </a:rPr>
              <a:t>;</a:t>
            </a:r>
          </a:p>
          <a:p>
            <a:pPr marL="457200" lvl="0" indent="-457200" algn="just">
              <a:spcBef>
                <a:spcPts val="0"/>
              </a:spcBef>
              <a:buFont typeface="Wingdings" panose="05000000000000000000" pitchFamily="2" charset="2"/>
              <a:buChar char="Ø"/>
            </a:pPr>
            <a:r>
              <a:rPr lang="ru-RU" sz="1800" dirty="0" smtClean="0">
                <a:solidFill>
                  <a:schemeClr val="tx1"/>
                </a:solidFill>
                <a:effectLst>
                  <a:outerShdw blurRad="38100" dist="38100" dir="2700000" algn="tl">
                    <a:srgbClr val="000000">
                      <a:alpha val="43137"/>
                    </a:srgbClr>
                  </a:outerShdw>
                </a:effectLst>
              </a:rPr>
              <a:t>выявление </a:t>
            </a:r>
            <a:r>
              <a:rPr lang="ru-RU" sz="1800" dirty="0">
                <a:solidFill>
                  <a:schemeClr val="tx1"/>
                </a:solidFill>
                <a:effectLst>
                  <a:outerShdw blurRad="38100" dist="38100" dir="2700000" algn="tl">
                    <a:srgbClr val="000000">
                      <a:alpha val="43137"/>
                    </a:srgbClr>
                  </a:outerShdw>
                </a:effectLst>
              </a:rPr>
              <a:t>наиболее часто встречающихся случаев нарушений обязательных требований</a:t>
            </a:r>
            <a:r>
              <a:rPr lang="ru-RU" sz="1800" dirty="0">
                <a:solidFill>
                  <a:schemeClr val="tx1"/>
                </a:solidFill>
              </a:rPr>
              <a:t>, к которым относятся нарушения, выявляемые в течение отчетного периода при проведении не менее чем 10 процентов мероприятий по контролю, а также подготовка предложений по реализации профилактических мероприятий для их предупреждения</a:t>
            </a:r>
            <a:r>
              <a:rPr lang="ru-RU" sz="1800" dirty="0" smtClean="0">
                <a:solidFill>
                  <a:schemeClr val="tx1"/>
                </a:solidFill>
              </a:rPr>
              <a:t>;</a:t>
            </a:r>
            <a:endParaRPr lang="ru-RU" sz="1800" dirty="0">
              <a:solidFill>
                <a:schemeClr val="tx1"/>
              </a:solidFill>
            </a:endParaRPr>
          </a:p>
        </p:txBody>
      </p:sp>
      <p:pic>
        <p:nvPicPr>
          <p:cNvPr id="5" name="Рисунок 4"/>
          <p:cNvPicPr>
            <a:picLocks noChangeAspect="1"/>
          </p:cNvPicPr>
          <p:nvPr/>
        </p:nvPicPr>
        <p:blipFill>
          <a:blip r:embed="rId2" cstate="email">
            <a:extLst>
              <a:ext uri="{BEBA8EAE-BF5A-486C-A8C5-ECC9F3942E4B}">
                <a14:imgProps xmlns:a14="http://schemas.microsoft.com/office/drawing/2010/main">
                  <a14:imgLayer r:embed="rId3">
                    <a14:imgEffect>
                      <a14:backgroundRemoval t="9735" b="89381" l="0" r="100000"/>
                    </a14:imgEffect>
                  </a14:imgLayer>
                </a14:imgProps>
              </a:ext>
              <a:ext uri="{28A0092B-C50C-407E-A947-70E740481C1C}">
                <a14:useLocalDpi xmlns:a14="http://schemas.microsoft.com/office/drawing/2010/main" val="0"/>
              </a:ext>
            </a:extLst>
          </a:blip>
          <a:srcRect/>
          <a:stretch>
            <a:fillRect/>
          </a:stretch>
        </p:blipFill>
        <p:spPr bwMode="auto">
          <a:xfrm>
            <a:off x="6416514" y="5212198"/>
            <a:ext cx="2456333" cy="164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15863" y="5768342"/>
            <a:ext cx="6432585" cy="923330"/>
          </a:xfrm>
          <a:prstGeom prst="rect">
            <a:avLst/>
          </a:prstGeom>
        </p:spPr>
        <p:txBody>
          <a:bodyPr wrap="square">
            <a:spAutoFit/>
          </a:bodyPr>
          <a:lstStyle/>
          <a:p>
            <a:pPr marL="457200" lvl="0" indent="-457200" algn="just">
              <a:spcBef>
                <a:spcPts val="0"/>
              </a:spcBef>
              <a:buFont typeface="Wingdings" panose="05000000000000000000" pitchFamily="2" charset="2"/>
              <a:buChar char="Ø"/>
            </a:pPr>
            <a:r>
              <a:rPr lang="ru-RU" dirty="0">
                <a:effectLst>
                  <a:outerShdw blurRad="38100" dist="38100" dir="2700000" algn="tl">
                    <a:srgbClr val="000000">
                      <a:alpha val="43137"/>
                    </a:srgbClr>
                  </a:outerShdw>
                </a:effectLst>
              </a:rPr>
              <a:t>выявление</a:t>
            </a:r>
            <a:r>
              <a:rPr lang="ru-RU" dirty="0"/>
              <a:t> данных, свидетельствующих о наличии различных подходов к применению и </a:t>
            </a:r>
            <a:r>
              <a:rPr lang="ru-RU" dirty="0">
                <a:effectLst>
                  <a:outerShdw blurRad="38100" dist="38100" dir="2700000" algn="tl">
                    <a:srgbClr val="000000">
                      <a:alpha val="43137"/>
                    </a:srgbClr>
                  </a:outerShdw>
                </a:effectLst>
              </a:rPr>
              <a:t>иных проблемных вопросов применения обязательных требований.</a:t>
            </a:r>
          </a:p>
        </p:txBody>
      </p:sp>
    </p:spTree>
    <p:extLst>
      <p:ext uri="{BB962C8B-B14F-4D97-AF65-F5344CB8AC3E}">
        <p14:creationId xmlns:p14="http://schemas.microsoft.com/office/powerpoint/2010/main" val="2639098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p:txBody>
          <a:bodyPr>
            <a:normAutofit/>
          </a:bodyPr>
          <a:lstStyle/>
          <a:p>
            <a:r>
              <a:rPr lang="ru-RU" b="1" dirty="0" smtClean="0">
                <a:solidFill>
                  <a:prstClr val="black"/>
                </a:solidFill>
                <a:latin typeface="Arial Narrow" panose="020B0606020202030204" pitchFamily="34" charset="0"/>
              </a:rPr>
              <a:t>Динамика и статистика нарушений и происшествий</a:t>
            </a:r>
            <a:endParaRPr lang="ru-RU" dirty="0"/>
          </a:p>
        </p:txBody>
      </p:sp>
      <p:sp>
        <p:nvSpPr>
          <p:cNvPr id="2" name="Номер слайда 1"/>
          <p:cNvSpPr>
            <a:spLocks noGrp="1"/>
          </p:cNvSpPr>
          <p:nvPr>
            <p:ph type="sldNum" sz="quarter" idx="12"/>
          </p:nvPr>
        </p:nvSpPr>
        <p:spPr/>
        <p:txBody>
          <a:bodyPr/>
          <a:lstStyle/>
          <a:p>
            <a:pPr>
              <a:defRPr/>
            </a:pPr>
            <a:fld id="{8AD26114-904B-46ED-8B8C-E1B6B2833C6E}" type="slidenum">
              <a:rPr lang="ru-RU" smtClean="0"/>
              <a:pPr>
                <a:defRPr/>
              </a:pPr>
              <a:t>30</a:t>
            </a:fld>
            <a:endParaRPr lang="ru-RU"/>
          </a:p>
        </p:txBody>
      </p:sp>
      <p:graphicFrame>
        <p:nvGraphicFramePr>
          <p:cNvPr id="3" name="Диаграмма 2"/>
          <p:cNvGraphicFramePr>
            <a:graphicFrameLocks/>
          </p:cNvGraphicFramePr>
          <p:nvPr>
            <p:extLst>
              <p:ext uri="{D42A27DB-BD31-4B8C-83A1-F6EECF244321}">
                <p14:modId xmlns:p14="http://schemas.microsoft.com/office/powerpoint/2010/main" val="3921399014"/>
              </p:ext>
            </p:extLst>
          </p:nvPr>
        </p:nvGraphicFramePr>
        <p:xfrm>
          <a:off x="1" y="1199146"/>
          <a:ext cx="9132444" cy="26137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p:nvPr>
            <p:extLst>
              <p:ext uri="{D42A27DB-BD31-4B8C-83A1-F6EECF244321}">
                <p14:modId xmlns:p14="http://schemas.microsoft.com/office/powerpoint/2010/main" val="3502220461"/>
              </p:ext>
            </p:extLst>
          </p:nvPr>
        </p:nvGraphicFramePr>
        <p:xfrm>
          <a:off x="0" y="4458569"/>
          <a:ext cx="9132444" cy="2262906"/>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257334" y="4028117"/>
            <a:ext cx="8964488" cy="587853"/>
          </a:xfrm>
          <a:prstGeom prst="rect">
            <a:avLst/>
          </a:prstGeom>
        </p:spPr>
        <p:txBody>
          <a:bodyPr wrap="square">
            <a:spAutoFit/>
          </a:bodyPr>
          <a:lstStyle/>
          <a:p>
            <a:pPr marL="285750" indent="-285750" algn="ctr">
              <a:lnSpc>
                <a:spcPct val="115000"/>
              </a:lnSpc>
              <a:spcAft>
                <a:spcPts val="0"/>
              </a:spcAft>
              <a:buFont typeface="Symbol" panose="05050102010706020507" pitchFamily="18" charset="2"/>
              <a:buChar char="&gt;"/>
              <a:tabLst>
                <a:tab pos="449580" algn="l"/>
              </a:tabLst>
            </a:pPr>
            <a:r>
              <a:rPr lang="ru-RU" sz="1400" b="1" dirty="0" smtClean="0">
                <a:solidFill>
                  <a:srgbClr val="C00000"/>
                </a:solidFill>
                <a:latin typeface="+mn-lt"/>
                <a:ea typeface="Times New Roman" panose="02020603050405020304" pitchFamily="18" charset="0"/>
                <a:cs typeface="Calibri" panose="020F0502020204030204" pitchFamily="34" charset="0"/>
              </a:rPr>
              <a:t>50% </a:t>
            </a:r>
            <a:r>
              <a:rPr lang="ru-RU" sz="1400" b="1" dirty="0">
                <a:solidFill>
                  <a:srgbClr val="C00000"/>
                </a:solidFill>
                <a:latin typeface="+mn-lt"/>
                <a:ea typeface="Times New Roman" panose="02020603050405020304" pitchFamily="18" charset="0"/>
                <a:cs typeface="Calibri" panose="020F0502020204030204" pitchFamily="34" charset="0"/>
              </a:rPr>
              <a:t>нарушений связана с прихватами и обрывами геофизических приборов </a:t>
            </a:r>
            <a:endParaRPr lang="ru-RU" sz="1400" b="1" dirty="0" smtClean="0">
              <a:solidFill>
                <a:srgbClr val="C00000"/>
              </a:solidFill>
              <a:latin typeface="+mn-lt"/>
              <a:ea typeface="Times New Roman" panose="02020603050405020304" pitchFamily="18" charset="0"/>
              <a:cs typeface="Calibri" panose="020F0502020204030204" pitchFamily="34" charset="0"/>
            </a:endParaRPr>
          </a:p>
          <a:p>
            <a:pPr algn="ctr">
              <a:lnSpc>
                <a:spcPct val="115000"/>
              </a:lnSpc>
              <a:spcAft>
                <a:spcPts val="0"/>
              </a:spcAft>
              <a:tabLst>
                <a:tab pos="449580" algn="l"/>
              </a:tabLst>
            </a:pPr>
            <a:r>
              <a:rPr lang="ru-RU" sz="1400" b="1" dirty="0" smtClean="0">
                <a:solidFill>
                  <a:srgbClr val="C00000"/>
                </a:solidFill>
                <a:latin typeface="+mn-lt"/>
                <a:ea typeface="Times New Roman" panose="02020603050405020304" pitchFamily="18" charset="0"/>
                <a:cs typeface="Calibri" panose="020F0502020204030204" pitchFamily="34" charset="0"/>
              </a:rPr>
              <a:t>радиоактивного </a:t>
            </a:r>
            <a:r>
              <a:rPr lang="ru-RU" sz="1400" b="1" dirty="0">
                <a:solidFill>
                  <a:srgbClr val="C00000"/>
                </a:solidFill>
                <a:latin typeface="+mn-lt"/>
                <a:ea typeface="Times New Roman" panose="02020603050405020304" pitchFamily="18" charset="0"/>
                <a:cs typeface="Calibri" panose="020F0502020204030204" pitchFamily="34" charset="0"/>
              </a:rPr>
              <a:t>каротажа при проведении геофизических </a:t>
            </a:r>
            <a:r>
              <a:rPr lang="ru-RU" sz="1400" b="1" dirty="0" smtClean="0">
                <a:solidFill>
                  <a:srgbClr val="C00000"/>
                </a:solidFill>
                <a:latin typeface="+mn-lt"/>
                <a:ea typeface="Times New Roman" panose="02020603050405020304" pitchFamily="18" charset="0"/>
                <a:cs typeface="Calibri" panose="020F0502020204030204" pitchFamily="34" charset="0"/>
              </a:rPr>
              <a:t>работ</a:t>
            </a:r>
            <a:endParaRPr lang="ru-RU" sz="1400" b="1" dirty="0">
              <a:solidFill>
                <a:srgbClr val="C00000"/>
              </a:solidFill>
              <a:effectLst/>
              <a:latin typeface="+mn-lt"/>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77253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8C02242-EDEC-47A0-A6C8-DB54552833E3}"/>
              </a:ext>
            </a:extLst>
          </p:cNvPr>
          <p:cNvSpPr>
            <a:spLocks noGrp="1"/>
          </p:cNvSpPr>
          <p:nvPr>
            <p:ph type="sldNum" sz="quarter" idx="12"/>
          </p:nvPr>
        </p:nvSpPr>
        <p:spPr/>
        <p:txBody>
          <a:bodyPr/>
          <a:lstStyle/>
          <a:p>
            <a:fld id="{1F39D1DE-6C1F-4426-ADC1-813B6489C0B9}" type="slidenum">
              <a:rPr lang="ru-RU" smtClean="0"/>
              <a:pPr/>
              <a:t>31</a:t>
            </a:fld>
            <a:endParaRPr lang="ru-RU" dirty="0"/>
          </a:p>
        </p:txBody>
      </p:sp>
      <p:sp>
        <p:nvSpPr>
          <p:cNvPr id="8" name="Прямоугольник 7"/>
          <p:cNvSpPr/>
          <p:nvPr/>
        </p:nvSpPr>
        <p:spPr>
          <a:xfrm>
            <a:off x="251519" y="1415087"/>
            <a:ext cx="6763568" cy="1277273"/>
          </a:xfrm>
          <a:prstGeom prst="rect">
            <a:avLst/>
          </a:prstGeom>
        </p:spPr>
        <p:txBody>
          <a:bodyPr wrap="square">
            <a:spAutoFit/>
          </a:bodyPr>
          <a:lstStyle/>
          <a:p>
            <a:pPr algn="ctr">
              <a:lnSpc>
                <a:spcPct val="115000"/>
              </a:lnSpc>
              <a:spcAft>
                <a:spcPts val="0"/>
              </a:spcAft>
            </a:pPr>
            <a:r>
              <a:rPr lang="ru-RU" sz="2000" b="1" dirty="0">
                <a:solidFill>
                  <a:srgbClr val="000000"/>
                </a:solidFill>
                <a:latin typeface="+mj-lt"/>
                <a:ea typeface="Times New Roman" panose="02020603050405020304" pitchFamily="18" charset="0"/>
              </a:rPr>
              <a:t>Основные группы </a:t>
            </a:r>
            <a:r>
              <a:rPr lang="ru-RU" sz="2000" b="1" dirty="0" smtClean="0">
                <a:solidFill>
                  <a:srgbClr val="000000"/>
                </a:solidFill>
                <a:latin typeface="+mj-lt"/>
                <a:ea typeface="Times New Roman" panose="02020603050405020304" pitchFamily="18" charset="0"/>
              </a:rPr>
              <a:t>причин радиационных </a:t>
            </a:r>
            <a:r>
              <a:rPr lang="ru-RU" sz="2000" b="1" dirty="0">
                <a:solidFill>
                  <a:srgbClr val="000000"/>
                </a:solidFill>
                <a:latin typeface="+mj-lt"/>
                <a:ea typeface="Times New Roman" panose="02020603050405020304" pitchFamily="18" charset="0"/>
              </a:rPr>
              <a:t>аварий</a:t>
            </a:r>
            <a:endParaRPr lang="ru-RU" sz="2000" dirty="0">
              <a:latin typeface="+mj-lt"/>
              <a:ea typeface="Times New Roman" panose="02020603050405020304" pitchFamily="18" charset="0"/>
            </a:endParaRPr>
          </a:p>
          <a:p>
            <a:pPr lvl="0">
              <a:spcAft>
                <a:spcPts val="0"/>
              </a:spcAft>
              <a:buClr>
                <a:srgbClr val="000000"/>
              </a:buClr>
              <a:buSzPts val="900"/>
              <a:tabLst>
                <a:tab pos="161925" algn="l"/>
              </a:tabLst>
            </a:pPr>
            <a:r>
              <a:rPr lang="ru-RU" dirty="0">
                <a:solidFill>
                  <a:srgbClr val="000000"/>
                </a:solidFill>
                <a:latin typeface="+mj-lt"/>
                <a:ea typeface="Times New Roman" panose="02020603050405020304" pitchFamily="18" charset="0"/>
                <a:cs typeface="Times New Roman" panose="02020603050405020304" pitchFamily="18" charset="0"/>
              </a:rPr>
              <a:t>- </a:t>
            </a:r>
            <a:r>
              <a:rPr lang="ru-RU" dirty="0" smtClean="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технические</a:t>
            </a:r>
            <a:r>
              <a:rPr lang="ru-RU" dirty="0" smtClean="0">
                <a:solidFill>
                  <a:srgbClr val="000000"/>
                </a:solidFill>
                <a:latin typeface="+mj-lt"/>
                <a:ea typeface="Times New Roman" panose="02020603050405020304" pitchFamily="18" charset="0"/>
                <a:cs typeface="Times New Roman" panose="02020603050405020304" pitchFamily="18" charset="0"/>
              </a:rPr>
              <a:t> (</a:t>
            </a:r>
            <a:r>
              <a:rPr lang="ru-RU" dirty="0">
                <a:latin typeface="+mj-lt"/>
              </a:rPr>
              <a:t>неисправностью </a:t>
            </a:r>
            <a:r>
              <a:rPr lang="ru-RU" dirty="0" smtClean="0">
                <a:latin typeface="+mj-lt"/>
              </a:rPr>
              <a:t>оборудования)</a:t>
            </a:r>
            <a:r>
              <a:rPr lang="ru-RU" dirty="0" smtClean="0">
                <a:solidFill>
                  <a:srgbClr val="000000"/>
                </a:solidFill>
                <a:latin typeface="+mj-lt"/>
                <a:ea typeface="Times New Roman" panose="02020603050405020304" pitchFamily="18" charset="0"/>
                <a:cs typeface="Times New Roman" panose="02020603050405020304" pitchFamily="18" charset="0"/>
              </a:rPr>
              <a:t>,</a:t>
            </a:r>
            <a:endParaRPr lang="ru-RU" dirty="0">
              <a:latin typeface="+mj-lt"/>
              <a:ea typeface="Times New Roman" panose="02020603050405020304" pitchFamily="18" charset="0"/>
              <a:cs typeface="Times New Roman" panose="02020603050405020304" pitchFamily="18" charset="0"/>
            </a:endParaRPr>
          </a:p>
          <a:p>
            <a:pPr lvl="0">
              <a:spcAft>
                <a:spcPts val="0"/>
              </a:spcAft>
              <a:buClr>
                <a:srgbClr val="000000"/>
              </a:buClr>
              <a:buSzPts val="900"/>
              <a:tabLst>
                <a:tab pos="202565" algn="l"/>
              </a:tabLst>
            </a:pPr>
            <a:r>
              <a:rPr lang="ru-RU" dirty="0">
                <a:solidFill>
                  <a:srgbClr val="000000"/>
                </a:solidFill>
                <a:latin typeface="+mj-lt"/>
                <a:ea typeface="Times New Roman" panose="02020603050405020304" pitchFamily="18" charset="0"/>
                <a:cs typeface="Times New Roman" panose="02020603050405020304" pitchFamily="18" charset="0"/>
              </a:rPr>
              <a:t>- связанные с </a:t>
            </a:r>
            <a:r>
              <a:rPr lang="ru-RU" dirty="0" smtClean="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неправильными </a:t>
            </a:r>
            <a:r>
              <a:rPr lang="ru-RU" dirty="0" smtClean="0">
                <a:solidFill>
                  <a:srgbClr val="000000"/>
                </a:solidFill>
                <a:effectLst>
                  <a:outerShdw blurRad="38100" dist="38100" dir="2700000" algn="tl">
                    <a:srgbClr val="000000">
                      <a:alpha val="43137"/>
                    </a:srgbClr>
                  </a:outerShdw>
                </a:effectLst>
                <a:latin typeface="+mj-lt"/>
                <a:ea typeface="Times New Roman" panose="02020603050405020304" pitchFamily="18" charset="0"/>
              </a:rPr>
              <a:t>действиями персонала</a:t>
            </a:r>
            <a:r>
              <a:rPr lang="ru-RU" dirty="0" smtClean="0">
                <a:solidFill>
                  <a:srgbClr val="000000"/>
                </a:solidFill>
                <a:latin typeface="+mj-lt"/>
                <a:ea typeface="Times New Roman" panose="02020603050405020304" pitchFamily="18" charset="0"/>
              </a:rPr>
              <a:t>;</a:t>
            </a:r>
          </a:p>
          <a:p>
            <a:pPr lvl="0">
              <a:spcAft>
                <a:spcPts val="0"/>
              </a:spcAft>
              <a:buClr>
                <a:srgbClr val="000000"/>
              </a:buClr>
              <a:buSzPts val="900"/>
              <a:tabLst>
                <a:tab pos="202565" algn="l"/>
              </a:tabLst>
            </a:pPr>
            <a:r>
              <a:rPr lang="ru-RU" dirty="0" smtClean="0">
                <a:latin typeface="+mj-lt"/>
              </a:rPr>
              <a:t>- </a:t>
            </a:r>
            <a:r>
              <a:rPr lang="ru-RU" dirty="0" smtClean="0">
                <a:effectLst>
                  <a:outerShdw blurRad="38100" dist="38100" dir="2700000" algn="tl">
                    <a:srgbClr val="000000">
                      <a:alpha val="43137"/>
                    </a:srgbClr>
                  </a:outerShdw>
                </a:effectLst>
                <a:latin typeface="+mj-lt"/>
              </a:rPr>
              <a:t>внешние </a:t>
            </a:r>
            <a:r>
              <a:rPr lang="ru-RU" dirty="0">
                <a:effectLst>
                  <a:outerShdw blurRad="38100" dist="38100" dir="2700000" algn="tl">
                    <a:srgbClr val="000000">
                      <a:alpha val="43137"/>
                    </a:srgbClr>
                  </a:outerShdw>
                </a:effectLst>
                <a:latin typeface="+mj-lt"/>
              </a:rPr>
              <a:t>воздействия</a:t>
            </a:r>
            <a:endParaRPr lang="ru-RU" dirty="0">
              <a:effectLst>
                <a:outerShdw blurRad="38100" dist="38100" dir="2700000" algn="tl">
                  <a:srgbClr val="000000">
                    <a:alpha val="43137"/>
                  </a:srgbClr>
                </a:outerShdw>
              </a:effectLst>
              <a:latin typeface="+mj-lt"/>
              <a:ea typeface="Times New Roman" panose="02020603050405020304" pitchFamily="18" charset="0"/>
            </a:endParaRPr>
          </a:p>
        </p:txBody>
      </p:sp>
      <p:sp>
        <p:nvSpPr>
          <p:cNvPr id="11" name="Прямоугольник 10"/>
          <p:cNvSpPr/>
          <p:nvPr/>
        </p:nvSpPr>
        <p:spPr>
          <a:xfrm>
            <a:off x="88617" y="4057233"/>
            <a:ext cx="8897262" cy="2800767"/>
          </a:xfrm>
          <a:prstGeom prst="rect">
            <a:avLst/>
          </a:prstGeom>
        </p:spPr>
        <p:txBody>
          <a:bodyPr wrap="square">
            <a:spAutoFit/>
          </a:bodyPr>
          <a:lstStyle/>
          <a:p>
            <a:pPr marL="285750" indent="-285750" algn="just">
              <a:buFont typeface="Wingdings" panose="05000000000000000000" pitchFamily="2" charset="2"/>
              <a:buChar char="Ø"/>
              <a:defRPr/>
            </a:pPr>
            <a:r>
              <a:rPr lang="ru-RU" altLang="ru-RU" sz="1600" b="1" dirty="0" smtClean="0"/>
              <a:t>ООО «Газпром </a:t>
            </a:r>
            <a:r>
              <a:rPr lang="ru-RU" altLang="ru-RU" sz="1600" b="1" dirty="0"/>
              <a:t>недра» ПФ «</a:t>
            </a:r>
            <a:r>
              <a:rPr lang="ru-RU" altLang="ru-RU" sz="1600" b="1" dirty="0" err="1"/>
              <a:t>Вуктылгазгеофизика</a:t>
            </a:r>
            <a:r>
              <a:rPr lang="ru-RU" altLang="ru-RU" sz="1600" b="1" dirty="0"/>
              <a:t>» </a:t>
            </a:r>
            <a:r>
              <a:rPr lang="ru-RU" altLang="ru-RU" sz="1600" dirty="0"/>
              <a:t>- 28.02.2022 в 02 ч.10 </a:t>
            </a:r>
            <a:r>
              <a:rPr lang="ru-RU" altLang="ru-RU" sz="1600" dirty="0" smtClean="0"/>
              <a:t>мин прихват </a:t>
            </a:r>
            <a:r>
              <a:rPr lang="ru-RU" altLang="ru-RU" sz="1600" dirty="0"/>
              <a:t>РИ - геофизическая компоновка с ЗРИ (скважина № 2062, куст № 6 </a:t>
            </a:r>
            <a:r>
              <a:rPr lang="ru-RU" altLang="ru-RU" sz="1600" dirty="0" err="1"/>
              <a:t>Харасавэйского</a:t>
            </a:r>
            <a:r>
              <a:rPr lang="ru-RU" altLang="ru-RU" sz="1600" dirty="0"/>
              <a:t> ГКМ на глубине 1083 м была зафиксирована затяжка 1500 кг сверх собственного веса, спуск прибора ниже результата не дал</a:t>
            </a:r>
            <a:r>
              <a:rPr lang="ru-RU" altLang="ru-RU" sz="1600" dirty="0" smtClean="0"/>
              <a:t>), радиационного </a:t>
            </a:r>
            <a:r>
              <a:rPr lang="ru-RU" altLang="ru-RU" sz="1600" dirty="0"/>
              <a:t>воздействия на персонал и окружающую среду не зафиксировано</a:t>
            </a:r>
            <a:r>
              <a:rPr lang="ru-RU" altLang="ru-RU" sz="1600" dirty="0" smtClean="0"/>
              <a:t>. П-2 </a:t>
            </a:r>
            <a:r>
              <a:rPr lang="ru-RU" altLang="ru-RU" sz="1600" dirty="0"/>
              <a:t>(нерадиационное происшествие</a:t>
            </a:r>
            <a:r>
              <a:rPr lang="ru-RU" altLang="ru-RU" sz="1600" dirty="0" smtClean="0"/>
              <a:t>). По </a:t>
            </a:r>
            <a:r>
              <a:rPr lang="ru-RU" altLang="ru-RU" sz="1600" dirty="0"/>
              <a:t>шкале ИНЕС -"отклонение".</a:t>
            </a:r>
          </a:p>
          <a:p>
            <a:pPr marL="285750" indent="-285750" algn="just">
              <a:buFont typeface="Wingdings" panose="05000000000000000000" pitchFamily="2" charset="2"/>
              <a:buChar char="Ø"/>
              <a:defRPr/>
            </a:pPr>
            <a:r>
              <a:rPr lang="ru-RU" altLang="ru-RU" sz="1600" b="1" dirty="0"/>
              <a:t>ООО «Газпром недра» ПФ «</a:t>
            </a:r>
            <a:r>
              <a:rPr lang="ru-RU" altLang="ru-RU" sz="1600" b="1" dirty="0" err="1"/>
              <a:t>Вуктылгазгеофизика</a:t>
            </a:r>
            <a:r>
              <a:rPr lang="ru-RU" altLang="ru-RU" sz="1600" b="1" dirty="0"/>
              <a:t>», </a:t>
            </a:r>
            <a:r>
              <a:rPr lang="ru-RU" altLang="ru-RU" sz="1600" dirty="0"/>
              <a:t>Республика Коми, город Ухта, </a:t>
            </a:r>
            <a:r>
              <a:rPr lang="ru-RU" altLang="ru-RU" sz="1600" dirty="0" smtClean="0"/>
              <a:t>скважина </a:t>
            </a:r>
            <a:r>
              <a:rPr lang="ru-RU" altLang="ru-RU" sz="1600" dirty="0"/>
              <a:t>№ 2115 </a:t>
            </a:r>
            <a:r>
              <a:rPr lang="ru-RU" altLang="ru-RU" sz="1600" dirty="0" err="1"/>
              <a:t>Харасавэйское</a:t>
            </a:r>
            <a:r>
              <a:rPr lang="ru-RU" altLang="ru-RU" sz="1600" dirty="0"/>
              <a:t> газоконденсатное месторождение. 28.02.2022 во время проведения геофизических исследований в скважине при спуске прибора ПРКЛ-73 № 52 </a:t>
            </a:r>
            <a:r>
              <a:rPr lang="ru-RU" altLang="ru-RU" sz="1600" dirty="0" smtClean="0"/>
              <a:t>была </a:t>
            </a:r>
            <a:r>
              <a:rPr lang="ru-RU" altLang="ru-RU" sz="1600" dirty="0"/>
              <a:t>получена посадка геофизического прибора на глубине 1664 м. радиационного воздействия на персонал и окружающую среду не зафиксировано. П-2 (нерадиационное происшествие). По шкале ИНЕС -"отклонение</a:t>
            </a:r>
            <a:r>
              <a:rPr lang="ru-RU" altLang="ru-RU" sz="1600" dirty="0" smtClean="0"/>
              <a:t>".</a:t>
            </a:r>
            <a:endParaRPr lang="ru-RU" altLang="ru-RU" sz="1600" dirty="0">
              <a:latin typeface="+mn-lt"/>
            </a:endParaRPr>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4201" y="973890"/>
            <a:ext cx="1605567" cy="2149186"/>
          </a:xfrm>
          <a:prstGeom prst="rect">
            <a:avLst/>
          </a:prstGeom>
        </p:spPr>
      </p:pic>
      <p:sp>
        <p:nvSpPr>
          <p:cNvPr id="13" name="Прямоугольник 12">
            <a:extLst>
              <a:ext uri="{FF2B5EF4-FFF2-40B4-BE49-F238E27FC236}">
                <a16:creationId xmlns:a16="http://schemas.microsoft.com/office/drawing/2014/main" id="{0D3B07E6-375D-49E9-9AC2-E9DED598265F}"/>
              </a:ext>
            </a:extLst>
          </p:cNvPr>
          <p:cNvSpPr/>
          <p:nvPr/>
        </p:nvSpPr>
        <p:spPr>
          <a:xfrm>
            <a:off x="251520" y="2730919"/>
            <a:ext cx="8734359" cy="1323439"/>
          </a:xfrm>
          <a:prstGeom prst="rect">
            <a:avLst/>
          </a:prstGeom>
          <a:solidFill>
            <a:srgbClr val="E2EEFA"/>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ru-RU" dirty="0" err="1">
              <a:solidFill>
                <a:srgbClr val="333333"/>
              </a:solidFill>
              <a:latin typeface="Arial" panose="020B0604020202020204" pitchFamily="34" charset="0"/>
              <a:cs typeface="Arial" panose="020B0604020202020204" pitchFamily="34" charset="0"/>
            </a:endParaRPr>
          </a:p>
        </p:txBody>
      </p:sp>
      <p:sp>
        <p:nvSpPr>
          <p:cNvPr id="14" name="Прямоугольник 13"/>
          <p:cNvSpPr/>
          <p:nvPr/>
        </p:nvSpPr>
        <p:spPr>
          <a:xfrm>
            <a:off x="251519" y="2730919"/>
            <a:ext cx="8734359" cy="1323439"/>
          </a:xfrm>
          <a:prstGeom prst="rect">
            <a:avLst/>
          </a:prstGeom>
        </p:spPr>
        <p:txBody>
          <a:bodyPr wrap="square">
            <a:spAutoFit/>
          </a:bodyPr>
          <a:lstStyle/>
          <a:p>
            <a:pPr lvl="0" algn="just"/>
            <a:r>
              <a:rPr lang="ru-RU" sz="1600" dirty="0" smtClean="0"/>
              <a:t> Радиационные </a:t>
            </a:r>
            <a:r>
              <a:rPr lang="ru-RU" sz="1600" dirty="0"/>
              <a:t>аварии, возникающие по техническими причинами, могут быть связаны с несовершенством технической конструкции источника ионизирующего излучения (ИИИ) или технологий, в которых он используется, техническим нарушением назначенных условий эксплуатации ИИИ, технической неисправностью оборудования, техническими сбоями в технологическом процессе, в котором используются ИИИ</a:t>
            </a:r>
            <a:endParaRPr lang="ru-RU" altLang="ru-RU" sz="1600" b="1" dirty="0">
              <a:solidFill>
                <a:schemeClr val="tx2"/>
              </a:solidFill>
              <a:latin typeface="+mn-lt"/>
            </a:endParaRPr>
          </a:p>
        </p:txBody>
      </p:sp>
      <p:sp>
        <p:nvSpPr>
          <p:cNvPr id="6" name="Заголовок 5"/>
          <p:cNvSpPr>
            <a:spLocks noGrp="1"/>
          </p:cNvSpPr>
          <p:nvPr>
            <p:ph type="ctrTitle"/>
          </p:nvPr>
        </p:nvSpPr>
        <p:spPr/>
        <p:txBody>
          <a:bodyPr/>
          <a:lstStyle/>
          <a:p>
            <a:r>
              <a:rPr lang="ru-RU" b="1" dirty="0" smtClean="0">
                <a:solidFill>
                  <a:srgbClr val="000000"/>
                </a:solidFill>
                <a:ea typeface="Times New Roman" panose="02020603050405020304" pitchFamily="18" charset="0"/>
              </a:rPr>
              <a:t>Причины</a:t>
            </a:r>
            <a:r>
              <a:rPr lang="ru-RU" b="1" dirty="0" smtClean="0">
                <a:ea typeface="Times New Roman" panose="02020603050405020304" pitchFamily="18" charset="0"/>
              </a:rPr>
              <a:t> </a:t>
            </a:r>
            <a:r>
              <a:rPr lang="ru-RU" b="1" dirty="0">
                <a:solidFill>
                  <a:srgbClr val="000000"/>
                </a:solidFill>
                <a:ea typeface="Times New Roman" panose="02020603050405020304" pitchFamily="18" charset="0"/>
              </a:rPr>
              <a:t>радиационных аварий - </a:t>
            </a:r>
            <a:r>
              <a:rPr lang="ru-RU" b="1" dirty="0">
                <a:solidFill>
                  <a:srgbClr val="BD0202"/>
                </a:solidFill>
                <a:ea typeface="Times New Roman" panose="02020603050405020304" pitchFamily="18" charset="0"/>
              </a:rPr>
              <a:t>технические</a:t>
            </a:r>
            <a:endParaRPr lang="ru-RU" dirty="0"/>
          </a:p>
        </p:txBody>
      </p:sp>
    </p:spTree>
    <p:extLst>
      <p:ext uri="{BB962C8B-B14F-4D97-AF65-F5344CB8AC3E}">
        <p14:creationId xmlns:p14="http://schemas.microsoft.com/office/powerpoint/2010/main" val="2126991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8"/>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31" y="1362136"/>
            <a:ext cx="2506724" cy="146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245127" y="2782165"/>
            <a:ext cx="7495225" cy="1477328"/>
          </a:xfrm>
          <a:prstGeom prst="rect">
            <a:avLst/>
          </a:prstGeom>
        </p:spPr>
        <p:txBody>
          <a:bodyPr wrap="square">
            <a:spAutoFit/>
          </a:bodyPr>
          <a:lstStyle/>
          <a:p>
            <a:pPr algn="just"/>
            <a:r>
              <a:rPr lang="ru-RU" altLang="ru-RU" b="1" dirty="0">
                <a:latin typeface="Calibri" pitchFamily="34" charset="0"/>
              </a:rPr>
              <a:t>В 1991 году в докладе INSAG-4 «Культура безопасности» дано определение и представлена концепция Культуры безопасности, ее универсальные черты, основные компоненты и требования к ним, а также обширный перечень вопросов для определения эффективности культуры безопасности в организациях. </a:t>
            </a:r>
          </a:p>
        </p:txBody>
      </p:sp>
      <p:pic>
        <p:nvPicPr>
          <p:cNvPr id="13" name="Рисунок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97277" y="2527357"/>
            <a:ext cx="1182293" cy="178902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13"/>
          <p:cNvSpPr/>
          <p:nvPr/>
        </p:nvSpPr>
        <p:spPr>
          <a:xfrm>
            <a:off x="2002957" y="5233850"/>
            <a:ext cx="6283969"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354013" algn="just">
              <a:buFont typeface="Wingdings" panose="05000000000000000000" pitchFamily="2" charset="2"/>
              <a:buChar char="Ø"/>
              <a:defRPr/>
            </a:pPr>
            <a:r>
              <a:rPr lang="ru-RU" altLang="ru-RU" sz="1600" dirty="0"/>
              <a:t>Поддержание культуры безопасности - </a:t>
            </a:r>
            <a:r>
              <a:rPr lang="ru-RU" altLang="ru-RU" sz="1600" b="1" dirty="0"/>
              <a:t>поведение до события</a:t>
            </a:r>
            <a:r>
              <a:rPr lang="ru-RU" altLang="ru-RU" sz="1600" dirty="0"/>
              <a:t>. </a:t>
            </a:r>
          </a:p>
          <a:p>
            <a:pPr indent="354013" algn="just">
              <a:buFont typeface="Wingdings" panose="05000000000000000000" pitchFamily="2" charset="2"/>
              <a:buChar char="Ø"/>
              <a:defRPr/>
            </a:pPr>
            <a:r>
              <a:rPr lang="ru-RU" altLang="ru-RU" sz="1600" dirty="0"/>
              <a:t>Во время события (инцидента, аварии, катастрофы) поведение является </a:t>
            </a:r>
            <a:r>
              <a:rPr lang="ru-RU" altLang="ru-RU" sz="1600" b="1" dirty="0"/>
              <a:t>отработкой действий в чрезвычайной ситуации</a:t>
            </a:r>
            <a:r>
              <a:rPr lang="ru-RU" altLang="ru-RU" sz="1600" dirty="0"/>
              <a:t>.</a:t>
            </a:r>
          </a:p>
          <a:p>
            <a:pPr indent="354013" algn="just">
              <a:buFont typeface="Wingdings" panose="05000000000000000000" pitchFamily="2" charset="2"/>
              <a:buChar char="Ø"/>
              <a:defRPr/>
            </a:pPr>
            <a:r>
              <a:rPr lang="ru-RU" altLang="ru-RU" sz="1600" dirty="0"/>
              <a:t>Иными словами, </a:t>
            </a:r>
            <a:r>
              <a:rPr lang="ru-RU" altLang="ru-RU" sz="1600" b="1" dirty="0"/>
              <a:t>следовать культуре безопасности - ЗНАЧИТ, </a:t>
            </a:r>
            <a:r>
              <a:rPr lang="ru-RU" altLang="ru-RU" sz="1600" b="1" dirty="0">
                <a:solidFill>
                  <a:srgbClr val="C00000"/>
                </a:solidFill>
              </a:rPr>
              <a:t>СДЕЛАТЬ ВСЁ, ЧТОБЫ СОБЫТИЕ НЕ ПРОИЗОШЛО, А ЕСЛИ ПРОИЗОШЛО, ТО МИНИМИЗИРОВАТЬ ВРЕДНЫЕ ПОСЛЕДСТВИЯ</a:t>
            </a:r>
            <a:r>
              <a:rPr lang="ru-RU" altLang="ru-RU" sz="1600" dirty="0">
                <a:solidFill>
                  <a:srgbClr val="C00000"/>
                </a:solidFill>
              </a:rPr>
              <a:t>.</a:t>
            </a:r>
          </a:p>
        </p:txBody>
      </p:sp>
      <p:sp>
        <p:nvSpPr>
          <p:cNvPr id="5" name="Заголовок 4"/>
          <p:cNvSpPr>
            <a:spLocks noGrp="1"/>
          </p:cNvSpPr>
          <p:nvPr>
            <p:ph type="ctrTitle"/>
          </p:nvPr>
        </p:nvSpPr>
        <p:spPr/>
        <p:txBody>
          <a:bodyPr>
            <a:normAutofit/>
          </a:bodyPr>
          <a:lstStyle/>
          <a:p>
            <a:pPr>
              <a:defRPr/>
            </a:pPr>
            <a:r>
              <a:rPr lang="ru-RU" sz="2000" b="1" dirty="0">
                <a:solidFill>
                  <a:schemeClr val="tx2">
                    <a:lumMod val="50000"/>
                  </a:schemeClr>
                </a:solidFill>
              </a:rPr>
              <a:t>ФОРМИРОВАНИЕ </a:t>
            </a:r>
            <a:r>
              <a:rPr lang="ru-RU" sz="2000" b="1" dirty="0" smtClean="0">
                <a:solidFill>
                  <a:schemeClr val="tx2">
                    <a:lumMod val="50000"/>
                  </a:schemeClr>
                </a:solidFill>
              </a:rPr>
              <a:t>КУЛЬТУРЫ </a:t>
            </a:r>
            <a:r>
              <a:rPr lang="ru-RU" sz="2000" b="1" dirty="0">
                <a:solidFill>
                  <a:schemeClr val="tx2">
                    <a:lumMod val="50000"/>
                  </a:schemeClr>
                </a:solidFill>
              </a:rPr>
              <a:t>БЕЗОПАСНОСТИ В ОИАЭ</a:t>
            </a:r>
          </a:p>
        </p:txBody>
      </p:sp>
      <p:sp>
        <p:nvSpPr>
          <p:cNvPr id="2" name="Номер слайда 1"/>
          <p:cNvSpPr>
            <a:spLocks noGrp="1"/>
          </p:cNvSpPr>
          <p:nvPr>
            <p:ph type="sldNum" sz="quarter" idx="12"/>
          </p:nvPr>
        </p:nvSpPr>
        <p:spPr/>
        <p:txBody>
          <a:bodyPr/>
          <a:lstStyle/>
          <a:p>
            <a:fld id="{33D6E5A2-EC83-451F-A719-9AC1370DD5CF}" type="slidenum">
              <a:rPr lang="ru-RU" smtClean="0"/>
              <a:pPr/>
              <a:t>32</a:t>
            </a:fld>
            <a:endParaRPr lang="ru-RU"/>
          </a:p>
        </p:txBody>
      </p:sp>
      <p:pic>
        <p:nvPicPr>
          <p:cNvPr id="11" name="Рисунок 1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5127" y="5373216"/>
            <a:ext cx="1598320" cy="129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4"/>
          <p:cNvSpPr/>
          <p:nvPr/>
        </p:nvSpPr>
        <p:spPr>
          <a:xfrm>
            <a:off x="2411760" y="1500049"/>
            <a:ext cx="6582893" cy="1077218"/>
          </a:xfrm>
          <a:prstGeom prst="rect">
            <a:avLst/>
          </a:prstGeom>
        </p:spPr>
        <p:txBody>
          <a:bodyPr wrap="square">
            <a:spAutoFit/>
          </a:bodyPr>
          <a:lstStyle/>
          <a:p>
            <a:pPr algn="just"/>
            <a:r>
              <a:rPr lang="ru-RU" sz="1600" b="1" dirty="0"/>
              <a:t>Как только мы начинаем обсуждать и оценивать состояние обеспечения безопасности деятельности по использованию ядерной (атомной) энергии, особенно на АЭС, мы сразу вспоминаем о культуре безопасности.</a:t>
            </a:r>
            <a:endParaRPr lang="ru-RU" sz="1600" dirty="0"/>
          </a:p>
        </p:txBody>
      </p:sp>
      <p:sp>
        <p:nvSpPr>
          <p:cNvPr id="16" name="Прямоугольник 15"/>
          <p:cNvSpPr/>
          <p:nvPr/>
        </p:nvSpPr>
        <p:spPr>
          <a:xfrm>
            <a:off x="0" y="4157336"/>
            <a:ext cx="8994652" cy="1077218"/>
          </a:xfrm>
          <a:prstGeom prst="rect">
            <a:avLst/>
          </a:prstGeom>
        </p:spPr>
        <p:txBody>
          <a:bodyPr wrap="square">
            <a:spAutoFit/>
          </a:bodyPr>
          <a:lstStyle/>
          <a:p>
            <a:pPr algn="ctr" defTabSz="533400">
              <a:defRPr/>
            </a:pPr>
            <a:r>
              <a:rPr lang="ru-RU" sz="1600" b="1" dirty="0"/>
              <a:t>Безопасность - это прежде всего ответственность организации</a:t>
            </a:r>
            <a:r>
              <a:rPr lang="ru-RU" sz="1600" dirty="0"/>
              <a:t>. </a:t>
            </a:r>
            <a:endParaRPr lang="ru-RU" sz="1600" dirty="0" smtClean="0"/>
          </a:p>
          <a:p>
            <a:pPr algn="ctr" defTabSz="533400">
              <a:defRPr/>
            </a:pPr>
            <a:r>
              <a:rPr lang="ru-RU" sz="1600" dirty="0" smtClean="0"/>
              <a:t>Система </a:t>
            </a:r>
            <a:r>
              <a:rPr lang="ru-RU" sz="1600" dirty="0"/>
              <a:t>должна соответствовать требованиям законодательства и соответствующих регулирующих органов. </a:t>
            </a:r>
          </a:p>
          <a:p>
            <a:pPr algn="ctr" defTabSz="533400">
              <a:defRPr/>
            </a:pPr>
            <a:r>
              <a:rPr lang="ru-RU" sz="1600" b="1" dirty="0">
                <a:solidFill>
                  <a:srgbClr val="C00000"/>
                </a:solidFill>
                <a:effectLst>
                  <a:outerShdw blurRad="38100" dist="38100" dir="2700000" algn="tl">
                    <a:srgbClr val="000000">
                      <a:alpha val="43137"/>
                    </a:srgbClr>
                  </a:outerShdw>
                </a:effectLst>
              </a:rPr>
              <a:t>Главная цель - гарантировать защиту людей, персонала и окружающей среды. </a:t>
            </a:r>
          </a:p>
        </p:txBody>
      </p:sp>
    </p:spTree>
    <p:extLst>
      <p:ext uri="{BB962C8B-B14F-4D97-AF65-F5344CB8AC3E}">
        <p14:creationId xmlns:p14="http://schemas.microsoft.com/office/powerpoint/2010/main" val="2707631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7685" y="1470827"/>
            <a:ext cx="7456996" cy="1055608"/>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scene3d>
            <a:camera prst="orthographicFront"/>
            <a:lightRig rig="threePt" dir="t"/>
          </a:scene3d>
          <a:sp3d>
            <a:bevelT/>
          </a:sp3d>
        </p:spPr>
        <p:txBody>
          <a:bodyPr wrap="square">
            <a:spAutoFit/>
          </a:bodyPr>
          <a:lstStyle/>
          <a:p>
            <a:pPr indent="447675" algn="just" eaLnBrk="1" hangingPunct="1">
              <a:defRPr/>
            </a:pPr>
            <a:r>
              <a:rPr lang="ru-RU" altLang="ru-RU" sz="1400" b="1" dirty="0">
                <a:latin typeface="+mn-lt"/>
                <a:cs typeface="Arial" panose="020B0604020202020204" pitchFamily="34" charset="0"/>
              </a:rPr>
              <a:t>Культура безопасности – </a:t>
            </a:r>
            <a:r>
              <a:rPr lang="ru-RU" sz="1400" dirty="0">
                <a:latin typeface="+mn-lt"/>
              </a:rPr>
              <a:t>совокупность характеристик и особенностей </a:t>
            </a:r>
            <a:r>
              <a:rPr lang="ru-RU" sz="1400" dirty="0">
                <a:solidFill>
                  <a:srgbClr val="C00000"/>
                </a:solidFill>
                <a:latin typeface="+mn-lt"/>
              </a:rPr>
              <a:t>деятельности организаций </a:t>
            </a:r>
            <a:r>
              <a:rPr lang="ru-RU" sz="1400" dirty="0">
                <a:latin typeface="+mn-lt"/>
              </a:rPr>
              <a:t>и </a:t>
            </a:r>
            <a:r>
              <a:rPr lang="ru-RU" sz="1400" i="1" dirty="0">
                <a:solidFill>
                  <a:srgbClr val="C00000"/>
                </a:solidFill>
                <a:latin typeface="+mn-lt"/>
              </a:rPr>
              <a:t>поведения </a:t>
            </a:r>
            <a:r>
              <a:rPr lang="ru-RU" sz="1400" b="1" i="1" dirty="0">
                <a:solidFill>
                  <a:srgbClr val="C00000"/>
                </a:solidFill>
                <a:latin typeface="+mn-lt"/>
              </a:rPr>
              <a:t>всех лиц</a:t>
            </a:r>
            <a:r>
              <a:rPr lang="ru-RU" sz="1400" i="1" dirty="0">
                <a:solidFill>
                  <a:srgbClr val="C00000"/>
                </a:solidFill>
                <a:latin typeface="+mn-lt"/>
              </a:rPr>
              <a:t>, вовлеченных в выполнение работ</a:t>
            </a:r>
            <a:r>
              <a:rPr lang="ru-RU" sz="1400" dirty="0">
                <a:latin typeface="+mn-lt"/>
              </a:rPr>
              <a:t>, </a:t>
            </a:r>
            <a:r>
              <a:rPr lang="ru-RU" sz="1400" i="1" dirty="0">
                <a:solidFill>
                  <a:srgbClr val="C00000"/>
                </a:solidFill>
                <a:latin typeface="+mn-lt"/>
              </a:rPr>
              <a:t>влияющих на безопасность РИ</a:t>
            </a:r>
            <a:r>
              <a:rPr lang="ru-RU" sz="1400" dirty="0">
                <a:latin typeface="+mn-lt"/>
              </a:rPr>
              <a:t>, который определяет, что проблемам безопасности РИ, как обладающим высшим приоритетом, уделяется внимание, соответствующее их значимости</a:t>
            </a:r>
            <a:r>
              <a:rPr lang="ru-RU" altLang="ru-RU" sz="1400" dirty="0">
                <a:latin typeface="+mn-lt"/>
                <a:cs typeface="Arial" panose="020B0604020202020204" pitchFamily="34" charset="0"/>
              </a:rPr>
              <a:t>.</a:t>
            </a:r>
          </a:p>
        </p:txBody>
      </p:sp>
      <p:pic>
        <p:nvPicPr>
          <p:cNvPr id="13" name="Рисунок 1"/>
          <p:cNvPicPr>
            <a:picLocks noChangeAspect="1"/>
          </p:cNvPicPr>
          <p:nvPr/>
        </p:nvPicPr>
        <p:blipFill>
          <a:blip r:embed="rId2"/>
          <a:srcRect/>
          <a:stretch>
            <a:fillRect/>
          </a:stretch>
        </p:blipFill>
        <p:spPr bwMode="auto">
          <a:xfrm>
            <a:off x="7732365" y="1094416"/>
            <a:ext cx="1312118" cy="180843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3"/>
          <p:cNvSpPr>
            <a:spLocks noGrp="1"/>
          </p:cNvSpPr>
          <p:nvPr>
            <p:ph type="ctrTitle"/>
          </p:nvPr>
        </p:nvSpPr>
        <p:spPr/>
        <p:txBody>
          <a:bodyPr>
            <a:normAutofit/>
          </a:bodyPr>
          <a:lstStyle/>
          <a:p>
            <a:r>
              <a:rPr lang="ru-RU" sz="2000" b="1" dirty="0">
                <a:solidFill>
                  <a:schemeClr val="tx2">
                    <a:lumMod val="50000"/>
                  </a:schemeClr>
                </a:solidFill>
              </a:rPr>
              <a:t>ФОРМИРОВАНИЕ </a:t>
            </a:r>
            <a:r>
              <a:rPr lang="ru-RU" sz="2000" b="1" dirty="0" smtClean="0">
                <a:solidFill>
                  <a:schemeClr val="tx2">
                    <a:lumMod val="50000"/>
                  </a:schemeClr>
                </a:solidFill>
              </a:rPr>
              <a:t>КУЛЬТУРЫ </a:t>
            </a:r>
            <a:r>
              <a:rPr lang="ru-RU" sz="2000" b="1" dirty="0">
                <a:solidFill>
                  <a:schemeClr val="tx2">
                    <a:lumMod val="50000"/>
                  </a:schemeClr>
                </a:solidFill>
              </a:rPr>
              <a:t>БЕЗОПАСНОСТИ В </a:t>
            </a:r>
            <a:r>
              <a:rPr lang="ru-RU" sz="2000" b="1" dirty="0" smtClean="0">
                <a:solidFill>
                  <a:schemeClr val="tx2">
                    <a:lumMod val="50000"/>
                  </a:schemeClr>
                </a:solidFill>
              </a:rPr>
              <a:t>ОИАЭ</a:t>
            </a:r>
            <a:endParaRPr lang="ru-RU" sz="2000" dirty="0"/>
          </a:p>
        </p:txBody>
      </p:sp>
      <p:sp>
        <p:nvSpPr>
          <p:cNvPr id="2" name="Номер слайда 1"/>
          <p:cNvSpPr>
            <a:spLocks noGrp="1"/>
          </p:cNvSpPr>
          <p:nvPr>
            <p:ph type="sldNum" sz="quarter" idx="12"/>
          </p:nvPr>
        </p:nvSpPr>
        <p:spPr/>
        <p:txBody>
          <a:bodyPr/>
          <a:lstStyle/>
          <a:p>
            <a:fld id="{33D6E5A2-EC83-451F-A719-9AC1370DD5CF}" type="slidenum">
              <a:rPr lang="ru-RU" smtClean="0"/>
              <a:pPr/>
              <a:t>33</a:t>
            </a:fld>
            <a:endParaRPr lang="ru-RU"/>
          </a:p>
        </p:txBody>
      </p:sp>
      <p:sp>
        <p:nvSpPr>
          <p:cNvPr id="5" name="Прямоугольник 4"/>
          <p:cNvSpPr/>
          <p:nvPr/>
        </p:nvSpPr>
        <p:spPr>
          <a:xfrm>
            <a:off x="137685" y="2578725"/>
            <a:ext cx="8906798" cy="4278094"/>
          </a:xfrm>
          <a:prstGeom prst="rect">
            <a:avLst/>
          </a:prstGeom>
        </p:spPr>
        <p:txBody>
          <a:bodyPr wrap="square">
            <a:spAutoFit/>
          </a:bodyPr>
          <a:lstStyle/>
          <a:p>
            <a:pPr marL="448056" indent="-384048" algn="just" defTabSz="715963">
              <a:buFont typeface="Arial" pitchFamily="34" charset="0"/>
              <a:buAutoNum type="arabicPeriod" startAt="20"/>
              <a:defRPr/>
            </a:pPr>
            <a:r>
              <a:rPr lang="ru-RU" altLang="ru-RU" sz="1600" b="1" dirty="0">
                <a:solidFill>
                  <a:srgbClr val="17375E"/>
                </a:solidFill>
              </a:rPr>
              <a:t>У всех работников и организаций, связанных с размещением,</a:t>
            </a:r>
          </a:p>
          <a:p>
            <a:pPr marL="448056" indent="-384048" algn="just" defTabSz="715963">
              <a:defRPr/>
            </a:pPr>
            <a:r>
              <a:rPr lang="ru-RU" altLang="ru-RU" sz="1600" b="1" dirty="0">
                <a:solidFill>
                  <a:srgbClr val="17375E"/>
                </a:solidFill>
              </a:rPr>
              <a:t>проектированием (конструированием), сооружением (изготовлением),</a:t>
            </a:r>
          </a:p>
          <a:p>
            <a:pPr marL="448056" indent="-384048" algn="just" defTabSz="715963">
              <a:defRPr/>
            </a:pPr>
            <a:r>
              <a:rPr lang="ru-RU" altLang="ru-RU" sz="1600" b="1" dirty="0">
                <a:solidFill>
                  <a:srgbClr val="17375E"/>
                </a:solidFill>
              </a:rPr>
              <a:t>эксплуатацией и выводом из эксплуатации РИ, а также с проектированием (конструированием) и изготовлением систем и элементов, важных для безопасности РИ, </a:t>
            </a:r>
            <a:r>
              <a:rPr lang="ru-RU" altLang="ru-RU" sz="1600" b="1" dirty="0">
                <a:solidFill>
                  <a:srgbClr val="C00000"/>
                </a:solidFill>
              </a:rPr>
              <a:t>должна формироваться и поддерживаться культура безопасности </a:t>
            </a:r>
            <a:r>
              <a:rPr lang="ru-RU" altLang="ru-RU" sz="1600" b="1" dirty="0">
                <a:solidFill>
                  <a:srgbClr val="17375E"/>
                </a:solidFill>
              </a:rPr>
              <a:t>:</a:t>
            </a:r>
          </a:p>
          <a:p>
            <a:pPr marL="257175" indent="-257175" algn="just">
              <a:buClr>
                <a:schemeClr val="accent1"/>
              </a:buClr>
              <a:buFont typeface="Wingdings 3" panose="05040102010807070707" pitchFamily="18" charset="2"/>
              <a:buChar char=""/>
              <a:tabLst>
                <a:tab pos="449580" algn="l"/>
              </a:tabLst>
              <a:defRPr/>
            </a:pPr>
            <a:r>
              <a:rPr lang="ru-RU" altLang="ru-RU" sz="1600" dirty="0" smtClean="0"/>
              <a:t>подбора</a:t>
            </a:r>
            <a:r>
              <a:rPr lang="ru-RU" altLang="ru-RU" sz="1600" dirty="0"/>
              <a:t>, профессионального обучения и поддержания квалификации работников, занятых в сферах деятельности, влияющих на безопасность РИ;</a:t>
            </a:r>
          </a:p>
          <a:p>
            <a:pPr marL="257175" indent="-257175" algn="just">
              <a:buClr>
                <a:schemeClr val="accent1"/>
              </a:buClr>
              <a:buFont typeface="Wingdings 3" panose="05040102010807070707" pitchFamily="18" charset="2"/>
              <a:buChar char=""/>
              <a:tabLst>
                <a:tab pos="449580" algn="l"/>
              </a:tabLst>
              <a:defRPr/>
            </a:pPr>
            <a:r>
              <a:rPr lang="ru-RU" altLang="ru-RU" sz="1600" dirty="0" smtClean="0"/>
              <a:t> </a:t>
            </a:r>
            <a:r>
              <a:rPr lang="ru-RU" altLang="ru-RU" sz="1600" dirty="0"/>
              <a:t>соблюдения дисциплины при обязательном распределении полномочий и персональной ответственности руководителей и исполнителей;</a:t>
            </a:r>
          </a:p>
          <a:p>
            <a:pPr marL="257175" indent="-257175" algn="just">
              <a:buClr>
                <a:schemeClr val="accent1"/>
              </a:buClr>
              <a:buFont typeface="Wingdings 3" panose="05040102010807070707" pitchFamily="18" charset="2"/>
              <a:buChar char=""/>
              <a:tabLst>
                <a:tab pos="449580" algn="l"/>
              </a:tabLst>
              <a:defRPr/>
            </a:pPr>
            <a:r>
              <a:rPr lang="ru-RU" altLang="ru-RU" sz="1600" dirty="0"/>
              <a:t>  разработки и соблюдения требований к программ обеспечения качества, технологических инструкций и регламентов, их периодического обновления с учетом накапливаемого опыта;</a:t>
            </a:r>
          </a:p>
          <a:p>
            <a:pPr marL="257175" indent="-257175" algn="just">
              <a:buClr>
                <a:schemeClr val="accent1"/>
              </a:buClr>
              <a:buFont typeface="Wingdings 3" panose="05040102010807070707" pitchFamily="18" charset="2"/>
              <a:buChar char=""/>
              <a:tabLst>
                <a:tab pos="449580" algn="l"/>
              </a:tabLst>
              <a:defRPr/>
            </a:pPr>
            <a:r>
              <a:rPr lang="ru-RU" altLang="ru-RU" sz="1600" dirty="0"/>
              <a:t>понимания каждым работником влияния его деятельности на безопасность РИ и последствий, к которым может привести несоблюдение или некачественное выполнение требований программ обеспечения качества, должностных инструкций, технологических инструкций и регламентов;</a:t>
            </a:r>
          </a:p>
          <a:p>
            <a:pPr marL="257175" indent="-257175" algn="just">
              <a:buClr>
                <a:schemeClr val="accent1"/>
              </a:buClr>
              <a:buFont typeface="Wingdings 3" panose="05040102010807070707" pitchFamily="18" charset="2"/>
              <a:buChar char=""/>
              <a:tabLst>
                <a:tab pos="449580" algn="l"/>
              </a:tabLst>
              <a:defRPr/>
            </a:pPr>
            <a:r>
              <a:rPr lang="ru-RU" altLang="ru-RU" sz="1600" dirty="0"/>
              <a:t>понимания каждым работником недопустимости сокрытия ошибок в своей деятельности, необходимости выявления и устранения причин их возникновения, необходимости постоянного самосовершенствования, изучения и внедрения передового опыта, в том числе зарубежного</a:t>
            </a:r>
            <a:r>
              <a:rPr lang="ru-RU" altLang="ru-RU" sz="1600" dirty="0" smtClean="0"/>
              <a:t>.</a:t>
            </a:r>
            <a:endParaRPr lang="ru-RU" alt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00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a:bodyPr>
          <a:lstStyle/>
          <a:p>
            <a:r>
              <a:rPr lang="ru-RU" sz="2000" b="1" dirty="0">
                <a:solidFill>
                  <a:schemeClr val="tx2">
                    <a:lumMod val="50000"/>
                  </a:schemeClr>
                </a:solidFill>
              </a:rPr>
              <a:t>ФОРМИРОВАНИЕ </a:t>
            </a:r>
            <a:r>
              <a:rPr lang="ru-RU" sz="2000" b="1" dirty="0" smtClean="0">
                <a:solidFill>
                  <a:schemeClr val="tx2">
                    <a:lumMod val="50000"/>
                  </a:schemeClr>
                </a:solidFill>
              </a:rPr>
              <a:t>КУЛЬТУРЫ </a:t>
            </a:r>
            <a:r>
              <a:rPr lang="ru-RU" sz="2000" b="1" dirty="0">
                <a:solidFill>
                  <a:schemeClr val="tx2">
                    <a:lumMod val="50000"/>
                  </a:schemeClr>
                </a:solidFill>
              </a:rPr>
              <a:t>БЕЗОПАСНОСТИ В </a:t>
            </a:r>
            <a:r>
              <a:rPr lang="ru-RU" sz="2000" b="1" dirty="0" smtClean="0">
                <a:solidFill>
                  <a:schemeClr val="tx2">
                    <a:lumMod val="50000"/>
                  </a:schemeClr>
                </a:solidFill>
              </a:rPr>
              <a:t>ОИАЭ</a:t>
            </a:r>
            <a:endParaRPr lang="ru-RU" sz="2000" dirty="0"/>
          </a:p>
        </p:txBody>
      </p:sp>
      <p:sp>
        <p:nvSpPr>
          <p:cNvPr id="2" name="Номер слайда 1"/>
          <p:cNvSpPr>
            <a:spLocks noGrp="1"/>
          </p:cNvSpPr>
          <p:nvPr>
            <p:ph type="sldNum" sz="quarter" idx="12"/>
          </p:nvPr>
        </p:nvSpPr>
        <p:spPr/>
        <p:txBody>
          <a:bodyPr/>
          <a:lstStyle/>
          <a:p>
            <a:fld id="{33D6E5A2-EC83-451F-A719-9AC1370DD5CF}" type="slidenum">
              <a:rPr lang="ru-RU" smtClean="0"/>
              <a:pPr/>
              <a:t>34</a:t>
            </a:fld>
            <a:endParaRPr lang="ru-RU"/>
          </a:p>
        </p:txBody>
      </p:sp>
      <p:sp>
        <p:nvSpPr>
          <p:cNvPr id="7" name="Прямоугольник 6"/>
          <p:cNvSpPr/>
          <p:nvPr/>
        </p:nvSpPr>
        <p:spPr>
          <a:xfrm>
            <a:off x="178904" y="1509900"/>
            <a:ext cx="5545223" cy="2927212"/>
          </a:xfrm>
          <a:prstGeom prst="rect">
            <a:avLst/>
          </a:prstGeom>
        </p:spPr>
        <p:txBody>
          <a:bodyPr wrap="square">
            <a:spAutoFit/>
          </a:bodyPr>
          <a:lstStyle/>
          <a:p>
            <a:pPr indent="450850" algn="just">
              <a:spcBef>
                <a:spcPts val="600"/>
              </a:spcBef>
            </a:pPr>
            <a:r>
              <a:rPr lang="ru-RU" dirty="0">
                <a:latin typeface="Arial" panose="020B0604020202020204" pitchFamily="34" charset="0"/>
                <a:cs typeface="Arial" panose="020B0604020202020204" pitchFamily="34" charset="0"/>
              </a:rPr>
              <a:t>п.43. </a:t>
            </a:r>
            <a:r>
              <a:rPr lang="ru-RU" dirty="0">
                <a:solidFill>
                  <a:srgbClr val="C00000"/>
                </a:solidFill>
                <a:latin typeface="Arial" panose="020B0604020202020204" pitchFamily="34" charset="0"/>
                <a:cs typeface="Arial" panose="020B0604020202020204" pitchFamily="34" charset="0"/>
              </a:rPr>
              <a:t>Программа проверки (инспекции) </a:t>
            </a:r>
            <a:r>
              <a:rPr lang="ru-RU" dirty="0" smtClean="0">
                <a:latin typeface="Arial" panose="020B0604020202020204" pitchFamily="34" charset="0"/>
                <a:cs typeface="Arial" panose="020B0604020202020204" pitchFamily="34" charset="0"/>
              </a:rPr>
              <a:t>должна </a:t>
            </a:r>
            <a:r>
              <a:rPr lang="ru-RU" dirty="0">
                <a:latin typeface="Arial" panose="020B0604020202020204" pitchFamily="34" charset="0"/>
                <a:cs typeface="Arial" panose="020B0604020202020204" pitchFamily="34" charset="0"/>
              </a:rPr>
              <a:t>быть разработана с учетом дифференцированного подхода в зависимости от потенциальной опасности объекта использования атомной энергии. </a:t>
            </a:r>
            <a:r>
              <a:rPr lang="ru-RU" dirty="0">
                <a:solidFill>
                  <a:srgbClr val="002060"/>
                </a:solidFill>
                <a:latin typeface="Arial" panose="020B0604020202020204" pitchFamily="34" charset="0"/>
                <a:cs typeface="Arial" panose="020B0604020202020204" pitchFamily="34" charset="0"/>
              </a:rPr>
              <a:t>При разработке программ проверок (инспекций) организаций, </a:t>
            </a:r>
            <a:r>
              <a:rPr lang="ru-RU" b="1" dirty="0">
                <a:solidFill>
                  <a:srgbClr val="002060"/>
                </a:solidFill>
                <a:latin typeface="Arial" panose="020B0604020202020204" pitchFamily="34" charset="0"/>
                <a:cs typeface="Arial" panose="020B0604020202020204" pitchFamily="34" charset="0"/>
              </a:rPr>
              <a:t>эксплуатирующих объекты использования атомной энергии</a:t>
            </a:r>
            <a:r>
              <a:rPr lang="ru-RU" dirty="0">
                <a:solidFill>
                  <a:srgbClr val="002060"/>
                </a:solidFill>
                <a:latin typeface="Arial" panose="020B0604020202020204" pitchFamily="34" charset="0"/>
                <a:cs typeface="Arial" panose="020B0604020202020204" pitchFamily="34" charset="0"/>
              </a:rPr>
              <a:t>, </a:t>
            </a:r>
            <a:r>
              <a:rPr lang="ru-RU" b="1" dirty="0">
                <a:solidFill>
                  <a:srgbClr val="C00000"/>
                </a:solidFill>
                <a:latin typeface="Arial" panose="020B0604020202020204" pitchFamily="34" charset="0"/>
                <a:cs typeface="Arial" panose="020B0604020202020204" pitchFamily="34" charset="0"/>
              </a:rPr>
              <a:t>ДОЛЖНА БЫТЬ УЧТЕНА ПРОВЕРКА КУЛЬТУРЫ БЕЗОПАСНОСТИ И ЕЕ ИНДИКАТОРОВ.</a:t>
            </a:r>
          </a:p>
        </p:txBody>
      </p:sp>
      <p:pic>
        <p:nvPicPr>
          <p:cNvPr id="8" name="Рисунок 7"/>
          <p:cNvPicPr>
            <a:picLocks noChangeAspect="1"/>
          </p:cNvPicPr>
          <p:nvPr/>
        </p:nvPicPr>
        <p:blipFill>
          <a:blip r:embed="rId2"/>
          <a:stretch>
            <a:fillRect/>
          </a:stretch>
        </p:blipFill>
        <p:spPr>
          <a:xfrm>
            <a:off x="5940152" y="1522797"/>
            <a:ext cx="3043372" cy="4270409"/>
          </a:xfrm>
          <a:prstGeom prst="rect">
            <a:avLst/>
          </a:prstGeom>
          <a:ln w="19050">
            <a:solidFill>
              <a:schemeClr val="tx1"/>
            </a:solidFill>
          </a:ln>
        </p:spPr>
      </p:pic>
      <p:sp>
        <p:nvSpPr>
          <p:cNvPr id="3" name="Прямоугольник 2"/>
          <p:cNvSpPr/>
          <p:nvPr/>
        </p:nvSpPr>
        <p:spPr>
          <a:xfrm>
            <a:off x="178904" y="4436879"/>
            <a:ext cx="5638758" cy="1323439"/>
          </a:xfrm>
          <a:prstGeom prst="rect">
            <a:avLst/>
          </a:prstGeom>
        </p:spPr>
        <p:txBody>
          <a:bodyPr wrap="square">
            <a:spAutoFit/>
          </a:bodyPr>
          <a:lstStyle/>
          <a:p>
            <a:pPr indent="360680" algn="just">
              <a:spcAft>
                <a:spcPts val="0"/>
              </a:spcAft>
            </a:pP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64.</a:t>
            </a:r>
            <a:r>
              <a:rPr lang="ru-RU"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 Ответственными должностными лицами за выполнение административного действия по оформлению результатов проверки (инспекции) являются </a:t>
            </a:r>
            <a:r>
              <a:rPr lang="ru-RU"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должностные лица Ростехнадзора, проводившие проверку (инспекцию).</a:t>
            </a:r>
          </a:p>
        </p:txBody>
      </p:sp>
      <p:sp>
        <p:nvSpPr>
          <p:cNvPr id="5" name="Прямоугольник 4"/>
          <p:cNvSpPr/>
          <p:nvPr/>
        </p:nvSpPr>
        <p:spPr>
          <a:xfrm>
            <a:off x="0" y="5860675"/>
            <a:ext cx="9113407" cy="830997"/>
          </a:xfrm>
          <a:prstGeom prst="rect">
            <a:avLst/>
          </a:prstGeom>
        </p:spPr>
        <p:txBody>
          <a:bodyPr wrap="square">
            <a:spAutoFit/>
          </a:bodyPr>
          <a:lstStyle/>
          <a:p>
            <a:pPr marL="95250" marR="12700" lvl="1" algn="just">
              <a:spcBef>
                <a:spcPts val="300"/>
              </a:spcBef>
              <a:spcAft>
                <a:spcPts val="0"/>
              </a:spcAft>
              <a:buClr>
                <a:srgbClr val="000000"/>
              </a:buClr>
              <a:buSzPts val="1350"/>
              <a:tabLst>
                <a:tab pos="770890" algn="l"/>
              </a:tabLst>
            </a:pPr>
            <a:r>
              <a:rPr lang="ru-RU" sz="1600" dirty="0" smtClean="0">
                <a:solidFill>
                  <a:srgbClr val="C00000"/>
                </a:solidFill>
                <a:effectLst>
                  <a:outerShdw blurRad="38100" dist="38100" dir="2700000" algn="tl">
                    <a:srgbClr val="000000">
                      <a:alpha val="43137"/>
                    </a:srgbClr>
                  </a:outerShdw>
                </a:effectLst>
              </a:rPr>
              <a:t>РБ-047-16</a:t>
            </a:r>
            <a:r>
              <a:rPr lang="ru-RU" sz="1600" dirty="0" smtClean="0"/>
              <a:t> </a:t>
            </a:r>
            <a:r>
              <a:rPr lang="ru-RU" sz="1600" dirty="0" smtClean="0">
                <a:ea typeface="Times New Roman" panose="02020603050405020304" pitchFamily="18" charset="0"/>
                <a:cs typeface="Times New Roman" panose="02020603050405020304" pitchFamily="18" charset="0"/>
              </a:rPr>
              <a:t>Руководство </a:t>
            </a:r>
            <a:r>
              <a:rPr lang="ru-RU" sz="1600" dirty="0">
                <a:ea typeface="Times New Roman" panose="02020603050405020304" pitchFamily="18" charset="0"/>
                <a:cs typeface="Times New Roman" panose="02020603050405020304" pitchFamily="18" charset="0"/>
              </a:rPr>
              <a:t>по безопасности предназначено для применения при проведении оценки культуры безопасности эксплуатирующими организациями, а также организациями, выполняющими работы и предоставляющими услуги в области использования атомной энергии.</a:t>
            </a:r>
            <a:endParaRPr lang="ru-RU" sz="1600" u="none" strike="noStrike" spc="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892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148057"/>
            <a:ext cx="8031623" cy="830997"/>
          </a:xfrm>
          <a:prstGeom prst="rect">
            <a:avLst/>
          </a:prstGeom>
        </p:spPr>
        <p:txBody>
          <a:bodyPr wrap="square">
            <a:spAutoFit/>
          </a:bodyPr>
          <a:lstStyle/>
          <a:p>
            <a:pPr algn="just"/>
            <a:r>
              <a:rPr lang="ru-RU" sz="1600" b="1" dirty="0">
                <a:solidFill>
                  <a:srgbClr val="002060"/>
                </a:solidFill>
              </a:rPr>
              <a:t> Порядок разработан с целью формирования единого подхода к подготовке программ профилактики нарушений обязательных требований Ростехнадзором и его территориальными органами, включающего</a:t>
            </a:r>
            <a:r>
              <a:rPr lang="ru-RU" sz="1600" b="1" dirty="0" smtClean="0">
                <a:solidFill>
                  <a:srgbClr val="002060"/>
                </a:solidFill>
              </a:rPr>
              <a:t>:</a:t>
            </a:r>
            <a:endParaRPr lang="ru-RU" sz="1600" b="1" dirty="0">
              <a:solidFill>
                <a:srgbClr val="002060"/>
              </a:solidFill>
            </a:endParaRPr>
          </a:p>
        </p:txBody>
      </p:sp>
      <p:sp>
        <p:nvSpPr>
          <p:cNvPr id="11" name="Объект 2"/>
          <p:cNvSpPr txBox="1">
            <a:spLocks/>
          </p:cNvSpPr>
          <p:nvPr/>
        </p:nvSpPr>
        <p:spPr bwMode="auto">
          <a:xfrm>
            <a:off x="16236" y="3933056"/>
            <a:ext cx="8823417"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ts val="0"/>
              </a:spcBef>
            </a:pPr>
            <a:r>
              <a:rPr lang="ru-RU" sz="1500" dirty="0"/>
              <a:t>Федерального закона от 26 декабря 2008 г. № 294-ФЗ «</a:t>
            </a:r>
            <a:r>
              <a:rPr lang="ru-RU" sz="1500" b="1" dirty="0"/>
              <a:t>О защите прав юридических лиц </a:t>
            </a:r>
            <a:r>
              <a:rPr lang="ru-RU" sz="1500" dirty="0"/>
              <a:t>и индивидуальных предпринимателей при осуществлении государственного контроля (надзора) и муниципального контроля»;</a:t>
            </a:r>
          </a:p>
          <a:p>
            <a:pPr algn="just">
              <a:spcBef>
                <a:spcPts val="0"/>
              </a:spcBef>
            </a:pPr>
            <a:r>
              <a:rPr lang="ru-RU" sz="1500" dirty="0"/>
              <a:t>Федерального закона от 31 июля 2020 г. № 248-ФЗ «</a:t>
            </a:r>
            <a:r>
              <a:rPr lang="ru-RU" sz="1500" b="1" dirty="0"/>
              <a:t>О государственном контроле (надзоре</a:t>
            </a:r>
            <a:r>
              <a:rPr lang="ru-RU" sz="1500" dirty="0"/>
              <a:t>) и муниципальном контроле в Российской Федерации»;</a:t>
            </a:r>
          </a:p>
          <a:p>
            <a:pPr algn="just">
              <a:spcBef>
                <a:spcPts val="0"/>
              </a:spcBef>
            </a:pPr>
            <a:r>
              <a:rPr lang="ru-RU" sz="1500" dirty="0"/>
              <a:t>постановления Правительства Российской Федерации от 17 августа 2016 г. № 806 «</a:t>
            </a:r>
            <a:r>
              <a:rPr lang="ru-RU" sz="1500" b="1" dirty="0"/>
              <a:t>О применении риск-ориентированного подхода </a:t>
            </a:r>
            <a:r>
              <a:rPr lang="ru-RU" sz="1500" dirty="0"/>
              <a:t>при организации отдельных видов государственного контроля (надзора) и внесении изменений в некоторые акты Правительства Российской Федерации»;</a:t>
            </a:r>
          </a:p>
          <a:p>
            <a:pPr algn="just">
              <a:spcBef>
                <a:spcPts val="0"/>
              </a:spcBef>
            </a:pPr>
            <a:r>
              <a:rPr lang="ru-RU" sz="1500" dirty="0"/>
              <a:t>постановления Правительства Российской Федерации от 26 декабря 2018 г. № 1680 «</a:t>
            </a:r>
            <a:r>
              <a:rPr lang="ru-RU" sz="1500" b="1" dirty="0"/>
              <a:t>Об утверждении общих требований </a:t>
            </a:r>
            <a:r>
              <a:rPr lang="ru-RU" sz="1500" dirty="0"/>
              <a:t>к организации и осуществлению органами государственного контроля (надзора), органами муниципального контроля мероприятий </a:t>
            </a:r>
            <a:r>
              <a:rPr lang="ru-RU" sz="1500" b="1" dirty="0"/>
              <a:t>по профилактике нарушений обязательных требований,</a:t>
            </a:r>
            <a:r>
              <a:rPr lang="ru-RU" sz="1500" dirty="0"/>
              <a:t> требований, установленных муниципальными правовыми актами».</a:t>
            </a:r>
          </a:p>
        </p:txBody>
      </p:sp>
      <p:sp>
        <p:nvSpPr>
          <p:cNvPr id="13" name="Прямоугольник 12"/>
          <p:cNvSpPr/>
          <p:nvPr/>
        </p:nvSpPr>
        <p:spPr>
          <a:xfrm>
            <a:off x="3279095" y="1670023"/>
            <a:ext cx="5724128" cy="492443"/>
          </a:xfrm>
          <a:prstGeom prst="rect">
            <a:avLst/>
          </a:prstGeom>
        </p:spPr>
        <p:txBody>
          <a:bodyPr wrap="square">
            <a:spAutoFit/>
          </a:bodyPr>
          <a:lstStyle/>
          <a:p>
            <a:pPr algn="r">
              <a:defRPr/>
            </a:pPr>
            <a:r>
              <a:rPr lang="ru-RU" altLang="ru-RU" sz="1300" i="1" dirty="0">
                <a:latin typeface="Arial" panose="020B0604020202020204" pitchFamily="34" charset="0"/>
                <a:cs typeface="Arial" panose="020B0604020202020204" pitchFamily="34" charset="0"/>
              </a:rPr>
              <a:t>утвержден приказом Федеральной службы по экологическому, технологическому и атомному надзору </a:t>
            </a:r>
            <a:r>
              <a:rPr lang="ru-RU" altLang="ru-RU" sz="13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 21 ноября 2019 г. № 447 </a:t>
            </a:r>
            <a:endParaRPr lang="ru-RU" sz="13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Прямоугольник 5"/>
          <p:cNvSpPr/>
          <p:nvPr/>
        </p:nvSpPr>
        <p:spPr>
          <a:xfrm>
            <a:off x="2195736" y="3594502"/>
            <a:ext cx="5359308" cy="338554"/>
          </a:xfrm>
          <a:prstGeom prst="rect">
            <a:avLst/>
          </a:prstGeom>
        </p:spPr>
        <p:txBody>
          <a:bodyPr wrap="square">
            <a:spAutoFit/>
          </a:bodyPr>
          <a:lstStyle/>
          <a:p>
            <a:r>
              <a:rPr lang="ru-RU" sz="1600" dirty="0">
                <a:effectLst>
                  <a:outerShdw blurRad="38100" dist="38100" dir="2700000" algn="tl">
                    <a:srgbClr val="000000">
                      <a:alpha val="43137"/>
                    </a:srgbClr>
                  </a:outerShdw>
                </a:effectLst>
              </a:rPr>
              <a:t>Порядок разработан в целях реализации положений</a:t>
            </a:r>
          </a:p>
        </p:txBody>
      </p:sp>
      <p:sp>
        <p:nvSpPr>
          <p:cNvPr id="4" name="Заголовок 3"/>
          <p:cNvSpPr>
            <a:spLocks noGrp="1"/>
          </p:cNvSpPr>
          <p:nvPr>
            <p:ph type="ctrTitle"/>
          </p:nvPr>
        </p:nvSpPr>
        <p:spPr>
          <a:xfrm>
            <a:off x="16236" y="1086687"/>
            <a:ext cx="9144000" cy="492089"/>
          </a:xfrm>
        </p:spPr>
        <p:txBody>
          <a:bodyPr>
            <a:noAutofit/>
          </a:bodyPr>
          <a:lstStyle/>
          <a:p>
            <a:r>
              <a:rPr lang="ru-RU" altLang="ru-RU" sz="2000" b="1" dirty="0">
                <a:latin typeface="+mn-lt"/>
                <a:cs typeface="Arial" panose="020B0604020202020204" pitchFamily="34" charset="0"/>
              </a:rPr>
              <a:t>Порядок организации работ по профилактике нарушений обязательных </a:t>
            </a:r>
            <a:r>
              <a:rPr lang="ru-RU" altLang="ru-RU" sz="2000" b="1" dirty="0" smtClean="0">
                <a:latin typeface="+mn-lt"/>
                <a:cs typeface="Arial" panose="020B0604020202020204" pitchFamily="34" charset="0"/>
              </a:rPr>
              <a:t>требований</a:t>
            </a:r>
            <a:endParaRPr lang="ru-RU" sz="2000" dirty="0">
              <a:latin typeface="+mn-lt"/>
            </a:endParaRPr>
          </a:p>
        </p:txBody>
      </p:sp>
      <p:sp>
        <p:nvSpPr>
          <p:cNvPr id="3" name="Номер слайда 2">
            <a:extLst>
              <a:ext uri="{FF2B5EF4-FFF2-40B4-BE49-F238E27FC236}">
                <a16:creationId xmlns:a16="http://schemas.microsoft.com/office/drawing/2014/main" id="{D3160F1B-47C0-4C84-97D1-1B32775EFE38}"/>
              </a:ext>
            </a:extLst>
          </p:cNvPr>
          <p:cNvSpPr>
            <a:spLocks noGrp="1"/>
          </p:cNvSpPr>
          <p:nvPr>
            <p:ph type="sldNum" sz="quarter" idx="12"/>
          </p:nvPr>
        </p:nvSpPr>
        <p:spPr/>
        <p:txBody>
          <a:bodyPr/>
          <a:lstStyle/>
          <a:p>
            <a:fld id="{33D6E5A2-EC83-451F-A719-9AC1370DD5CF}" type="slidenum">
              <a:rPr lang="ru-RU" smtClean="0"/>
              <a:pPr/>
              <a:t>35</a:t>
            </a:fld>
            <a:endParaRPr lang="ru-RU"/>
          </a:p>
        </p:txBody>
      </p:sp>
      <p:pic>
        <p:nvPicPr>
          <p:cNvPr id="12" name="Picture 3" descr="C:\Users\AVDegtyarev\Desktop\ТАЭС\Курс IL\Новая папка\восклицательный-знак.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0" r="100000">
                        <a14:foregroundMark x1="51592" y1="76289" x2="51592" y2="76289"/>
                      </a14:backgroundRemoval>
                    </a14:imgEffect>
                  </a14:imgLayer>
                </a14:imgProps>
              </a:ext>
              <a:ext uri="{28A0092B-C50C-407E-A947-70E740481C1C}">
                <a14:useLocalDpi xmlns:a14="http://schemas.microsoft.com/office/drawing/2010/main" val="0"/>
              </a:ext>
            </a:extLst>
          </a:blip>
          <a:srcRect/>
          <a:stretch>
            <a:fillRect/>
          </a:stretch>
        </p:blipFill>
        <p:spPr bwMode="auto">
          <a:xfrm>
            <a:off x="16236" y="1559903"/>
            <a:ext cx="1315404" cy="109955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4640" y="2871280"/>
            <a:ext cx="8660141" cy="784830"/>
          </a:xfrm>
          <a:prstGeom prst="rect">
            <a:avLst/>
          </a:prstGeom>
        </p:spPr>
        <p:txBody>
          <a:bodyPr wrap="square">
            <a:spAutoFit/>
          </a:bodyPr>
          <a:lstStyle/>
          <a:p>
            <a:pPr marL="342900" indent="-342900" algn="just" defTabSz="457200" eaLnBrk="0" fontAlgn="base" hangingPunct="0">
              <a:spcAft>
                <a:spcPct val="0"/>
              </a:spcAft>
              <a:buClr>
                <a:schemeClr val="accent1"/>
              </a:buClr>
              <a:buFont typeface="Wingdings 3" panose="05040102010807070707" pitchFamily="18" charset="2"/>
              <a:buChar char=""/>
            </a:pPr>
            <a:r>
              <a:rPr lang="ru-RU" sz="1500" dirty="0">
                <a:solidFill>
                  <a:srgbClr val="404040"/>
                </a:solidFill>
              </a:rPr>
              <a:t>положения по определению видов и форм профилактических мероприятий, их организации и проведению;</a:t>
            </a:r>
          </a:p>
          <a:p>
            <a:pPr marL="342900" indent="-342900" algn="just" defTabSz="457200" eaLnBrk="0" fontAlgn="base" hangingPunct="0">
              <a:spcAft>
                <a:spcPct val="0"/>
              </a:spcAft>
              <a:buClr>
                <a:schemeClr val="accent1"/>
              </a:buClr>
              <a:buFont typeface="Wingdings 3" panose="05040102010807070707" pitchFamily="18" charset="2"/>
              <a:buChar char=""/>
            </a:pPr>
            <a:r>
              <a:rPr lang="ru-RU" sz="1500" dirty="0">
                <a:solidFill>
                  <a:srgbClr val="404040"/>
                </a:solidFill>
              </a:rPr>
              <a:t>систему мониторинга, оценки эффективности и результативности данных мероприятий.</a:t>
            </a:r>
          </a:p>
        </p:txBody>
      </p:sp>
    </p:spTree>
    <p:extLst>
      <p:ext uri="{BB962C8B-B14F-4D97-AF65-F5344CB8AC3E}">
        <p14:creationId xmlns:p14="http://schemas.microsoft.com/office/powerpoint/2010/main" val="2370173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AVDegtyarev\Desktop\ТАЭС\Курс IL\Новая папка\восклицательный-знак.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98" y="1435696"/>
            <a:ext cx="1008112" cy="842686"/>
          </a:xfrm>
          <a:prstGeom prst="rect">
            <a:avLst/>
          </a:prstGeom>
          <a:noFill/>
          <a:extLst>
            <a:ext uri="{909E8E84-426E-40DD-AFC4-6F175D3DCCD1}">
              <a14:hiddenFill xmlns:a14="http://schemas.microsoft.com/office/drawing/2010/main">
                <a:solidFill>
                  <a:srgbClr val="FFFFFF"/>
                </a:solidFill>
              </a14:hiddenFill>
            </a:ext>
          </a:extLst>
        </p:spPr>
      </p:pic>
      <p:sp>
        <p:nvSpPr>
          <p:cNvPr id="11" name="Объект 2"/>
          <p:cNvSpPr txBox="1">
            <a:spLocks/>
          </p:cNvSpPr>
          <p:nvPr/>
        </p:nvSpPr>
        <p:spPr bwMode="auto">
          <a:xfrm>
            <a:off x="368100" y="2204864"/>
            <a:ext cx="8508603"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spcBef>
                <a:spcPts val="0"/>
              </a:spcBef>
              <a:buNone/>
            </a:pPr>
            <a:r>
              <a:rPr lang="ru-RU" sz="1600" b="1" dirty="0"/>
              <a:t>Целями проведения профилактических мероприятий являются:</a:t>
            </a:r>
          </a:p>
          <a:p>
            <a:pPr algn="just">
              <a:spcBef>
                <a:spcPts val="0"/>
              </a:spcBef>
            </a:pPr>
            <a:r>
              <a:rPr lang="ru-RU" sz="1600" dirty="0">
                <a:effectLst>
                  <a:outerShdw blurRad="38100" dist="38100" dir="2700000" algn="tl">
                    <a:srgbClr val="000000">
                      <a:alpha val="43137"/>
                    </a:srgbClr>
                  </a:outerShdw>
                </a:effectLst>
              </a:rPr>
              <a:t>снижение аварийности и травматизма </a:t>
            </a:r>
            <a:r>
              <a:rPr lang="ru-RU" sz="1600" dirty="0"/>
              <a:t>на поднадзорных объектах;</a:t>
            </a:r>
          </a:p>
          <a:p>
            <a:pPr algn="just">
              <a:spcBef>
                <a:spcPts val="0"/>
              </a:spcBef>
            </a:pPr>
            <a:r>
              <a:rPr lang="ru-RU" sz="1600" dirty="0"/>
              <a:t>п</a:t>
            </a:r>
            <a:r>
              <a:rPr lang="ru-RU" sz="1600" dirty="0">
                <a:effectLst>
                  <a:outerShdw blurRad="38100" dist="38100" dir="2700000" algn="tl">
                    <a:srgbClr val="000000">
                      <a:alpha val="43137"/>
                    </a:srgbClr>
                  </a:outerShdw>
                </a:effectLst>
              </a:rPr>
              <a:t>редупреждение</a:t>
            </a:r>
            <a:r>
              <a:rPr lang="ru-RU" sz="1600" dirty="0"/>
              <a:t> совершения подконтрольными субъектами </a:t>
            </a:r>
            <a:r>
              <a:rPr lang="ru-RU" sz="1600" dirty="0">
                <a:effectLst>
                  <a:outerShdw blurRad="38100" dist="38100" dir="2700000" algn="tl">
                    <a:srgbClr val="000000">
                      <a:alpha val="43137"/>
                    </a:srgbClr>
                  </a:outerShdw>
                </a:effectLst>
              </a:rPr>
              <a:t>нарушений обязательных требований,</a:t>
            </a:r>
            <a:r>
              <a:rPr lang="ru-RU" sz="1600" dirty="0"/>
              <a:t> включая устранение причин, факторов и условий, способствующих возможному нарушению обязательных требований;</a:t>
            </a:r>
          </a:p>
          <a:p>
            <a:pPr algn="just">
              <a:spcBef>
                <a:spcPts val="0"/>
              </a:spcBef>
            </a:pPr>
            <a:r>
              <a:rPr lang="ru-RU" sz="1600" dirty="0">
                <a:effectLst>
                  <a:outerShdw blurRad="38100" dist="38100" dir="2700000" algn="tl">
                    <a:srgbClr val="000000">
                      <a:alpha val="43137"/>
                    </a:srgbClr>
                  </a:outerShdw>
                </a:effectLst>
              </a:rPr>
              <a:t>повышение уровня культуры безопасности</a:t>
            </a:r>
            <a:r>
              <a:rPr lang="ru-RU" sz="1600" dirty="0"/>
              <a:t>;</a:t>
            </a:r>
          </a:p>
          <a:p>
            <a:pPr algn="just">
              <a:spcBef>
                <a:spcPts val="0"/>
              </a:spcBef>
            </a:pPr>
            <a:r>
              <a:rPr lang="ru-RU" sz="1600" dirty="0"/>
              <a:t>ряд иных целей.</a:t>
            </a:r>
          </a:p>
        </p:txBody>
      </p:sp>
      <p:sp>
        <p:nvSpPr>
          <p:cNvPr id="13" name="Прямоугольник 12"/>
          <p:cNvSpPr/>
          <p:nvPr/>
        </p:nvSpPr>
        <p:spPr>
          <a:xfrm>
            <a:off x="3073671" y="1724981"/>
            <a:ext cx="5796136" cy="492443"/>
          </a:xfrm>
          <a:prstGeom prst="rect">
            <a:avLst/>
          </a:prstGeom>
        </p:spPr>
        <p:txBody>
          <a:bodyPr wrap="square">
            <a:spAutoFit/>
          </a:bodyPr>
          <a:lstStyle/>
          <a:p>
            <a:pPr algn="r">
              <a:defRPr/>
            </a:pPr>
            <a:r>
              <a:rPr lang="ru-RU" altLang="ru-RU" sz="1300" i="1" dirty="0">
                <a:latin typeface="Arial" panose="020B0604020202020204" pitchFamily="34" charset="0"/>
                <a:cs typeface="Arial" panose="020B0604020202020204" pitchFamily="34" charset="0"/>
              </a:rPr>
              <a:t>утвержден приказом Федеральной службы по экологическому, технологическому и атомному надзору от </a:t>
            </a:r>
            <a:r>
              <a:rPr lang="ru-RU" altLang="ru-RU" sz="13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21 ноября 2019 г. № 447 </a:t>
            </a:r>
            <a:endParaRPr lang="ru-RU" sz="13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Объект 2"/>
          <p:cNvSpPr txBox="1">
            <a:spLocks/>
          </p:cNvSpPr>
          <p:nvPr/>
        </p:nvSpPr>
        <p:spPr bwMode="auto">
          <a:xfrm>
            <a:off x="368100" y="4087112"/>
            <a:ext cx="8508603" cy="255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ru-RU" sz="1600" b="1" dirty="0"/>
              <a:t>Применяться следующие профилактические мероприятия:</a:t>
            </a:r>
          </a:p>
          <a:p>
            <a:pPr algn="just">
              <a:spcBef>
                <a:spcPts val="0"/>
              </a:spcBef>
            </a:pPr>
            <a:r>
              <a:rPr lang="ru-RU" sz="1600" b="1" dirty="0"/>
              <a:t>правовое просвещение </a:t>
            </a:r>
            <a:r>
              <a:rPr lang="ru-RU" sz="1600" dirty="0"/>
              <a:t>- распространение знаний о правах и обязанностях граждан, юридических лиц и индивидуальных предпринимателей в области обеспечения комплексной безопасности, способах реализации установленных обязательных требований;</a:t>
            </a:r>
          </a:p>
          <a:p>
            <a:pPr algn="just">
              <a:spcBef>
                <a:spcPts val="0"/>
              </a:spcBef>
            </a:pPr>
            <a:r>
              <a:rPr lang="ru-RU" sz="1600" b="1" dirty="0"/>
              <a:t>правовое информирование </a:t>
            </a:r>
            <a:r>
              <a:rPr lang="ru-RU" sz="1600" dirty="0"/>
              <a:t>- деятельность, направленная на доведение информации, касающейся соблюдения обязательных требований;</a:t>
            </a:r>
          </a:p>
          <a:p>
            <a:pPr algn="just">
              <a:spcBef>
                <a:spcPts val="0"/>
              </a:spcBef>
            </a:pPr>
            <a:r>
              <a:rPr lang="ru-RU" sz="1600" b="1" dirty="0"/>
              <a:t>обобщение практики </a:t>
            </a:r>
            <a:r>
              <a:rPr lang="ru-RU" sz="1600" dirty="0"/>
              <a:t>осуществления государственного контроля (надзора).</a:t>
            </a:r>
          </a:p>
          <a:p>
            <a:pPr algn="just">
              <a:spcBef>
                <a:spcPts val="0"/>
              </a:spcBef>
            </a:pPr>
            <a:r>
              <a:rPr lang="ru-RU" sz="1600" b="1" dirty="0"/>
              <a:t>разъяснительная работа </a:t>
            </a:r>
            <a:r>
              <a:rPr lang="ru-RU" sz="1600" dirty="0"/>
              <a:t>относительно процедур контроля и создание различных интерактивных сервисов.</a:t>
            </a:r>
          </a:p>
        </p:txBody>
      </p:sp>
      <p:sp>
        <p:nvSpPr>
          <p:cNvPr id="3" name="Заголовок 2"/>
          <p:cNvSpPr>
            <a:spLocks noGrp="1"/>
          </p:cNvSpPr>
          <p:nvPr>
            <p:ph type="ctrTitle"/>
          </p:nvPr>
        </p:nvSpPr>
        <p:spPr>
          <a:xfrm>
            <a:off x="50401" y="1189652"/>
            <a:ext cx="9144000" cy="492089"/>
          </a:xfrm>
        </p:spPr>
        <p:txBody>
          <a:bodyPr>
            <a:noAutofit/>
          </a:bodyPr>
          <a:lstStyle/>
          <a:p>
            <a:pPr>
              <a:defRPr/>
            </a:pPr>
            <a:r>
              <a:rPr lang="ru-RU" altLang="ru-RU" sz="2000" b="1" dirty="0">
                <a:latin typeface="+mn-lt"/>
                <a:cs typeface="Arial" panose="020B0604020202020204" pitchFamily="34" charset="0"/>
              </a:rPr>
              <a:t>Порядок организации работ по профилактике нарушений обязательных требований</a:t>
            </a:r>
          </a:p>
        </p:txBody>
      </p:sp>
      <p:sp>
        <p:nvSpPr>
          <p:cNvPr id="2" name="Номер слайда 1">
            <a:extLst>
              <a:ext uri="{FF2B5EF4-FFF2-40B4-BE49-F238E27FC236}">
                <a16:creationId xmlns:a16="http://schemas.microsoft.com/office/drawing/2014/main" id="{7C316402-0217-4F4A-A86A-215438A07668}"/>
              </a:ext>
            </a:extLst>
          </p:cNvPr>
          <p:cNvSpPr>
            <a:spLocks noGrp="1"/>
          </p:cNvSpPr>
          <p:nvPr>
            <p:ph type="sldNum" sz="quarter" idx="12"/>
          </p:nvPr>
        </p:nvSpPr>
        <p:spPr/>
        <p:txBody>
          <a:bodyPr/>
          <a:lstStyle/>
          <a:p>
            <a:fld id="{33D6E5A2-EC83-451F-A719-9AC1370DD5CF}" type="slidenum">
              <a:rPr lang="ru-RU" smtClean="0"/>
              <a:pPr/>
              <a:t>36</a:t>
            </a:fld>
            <a:endParaRPr lang="ru-RU"/>
          </a:p>
        </p:txBody>
      </p:sp>
    </p:spTree>
    <p:extLst>
      <p:ext uri="{BB962C8B-B14F-4D97-AF65-F5344CB8AC3E}">
        <p14:creationId xmlns:p14="http://schemas.microsoft.com/office/powerpoint/2010/main" val="113695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086358"/>
            <a:ext cx="9144000" cy="492089"/>
          </a:xfrm>
        </p:spPr>
        <p:txBody>
          <a:bodyPr>
            <a:noAutofit/>
          </a:bodyPr>
          <a:lstStyle/>
          <a:p>
            <a:pPr indent="446088">
              <a:spcBef>
                <a:spcPts val="0"/>
              </a:spcBef>
              <a:defRPr/>
            </a:pPr>
            <a:r>
              <a:rPr lang="ru-RU" sz="2000" b="1" dirty="0" smtClean="0"/>
              <a:t>Мероприятия </a:t>
            </a:r>
            <a:r>
              <a:rPr lang="ru-RU" sz="2000" b="1" dirty="0"/>
              <a:t>по совершенствованию деятельности на основе анализа правоприменительной </a:t>
            </a:r>
            <a:r>
              <a:rPr lang="ru-RU" sz="2000" b="1" dirty="0" smtClean="0"/>
              <a:t>практики</a:t>
            </a:r>
            <a:endParaRPr lang="ru-RU" sz="2000" b="1" dirty="0"/>
          </a:p>
        </p:txBody>
      </p:sp>
      <p:sp>
        <p:nvSpPr>
          <p:cNvPr id="2" name="Номер слайда 1"/>
          <p:cNvSpPr>
            <a:spLocks noGrp="1"/>
          </p:cNvSpPr>
          <p:nvPr>
            <p:ph type="sldNum" sz="quarter" idx="12"/>
          </p:nvPr>
        </p:nvSpPr>
        <p:spPr/>
        <p:txBody>
          <a:bodyPr/>
          <a:lstStyle/>
          <a:p>
            <a:fld id="{33D6E5A2-EC83-451F-A719-9AC1370DD5CF}" type="slidenum">
              <a:rPr lang="ru-RU" smtClean="0"/>
              <a:pPr/>
              <a:t>37</a:t>
            </a:fld>
            <a:endParaRPr lang="ru-RU"/>
          </a:p>
        </p:txBody>
      </p:sp>
      <p:sp>
        <p:nvSpPr>
          <p:cNvPr id="26" name="Прямоугольник 25"/>
          <p:cNvSpPr/>
          <p:nvPr/>
        </p:nvSpPr>
        <p:spPr>
          <a:xfrm>
            <a:off x="158844" y="1598594"/>
            <a:ext cx="8815646" cy="3970318"/>
          </a:xfrm>
          <a:prstGeom prst="rect">
            <a:avLst/>
          </a:prstGeom>
        </p:spPr>
        <p:txBody>
          <a:bodyPr wrap="square">
            <a:spAutoFit/>
          </a:bodyPr>
          <a:lstStyle/>
          <a:p>
            <a:pPr marL="257175" indent="-257175" algn="just">
              <a:buClr>
                <a:schemeClr val="accent1"/>
              </a:buClr>
              <a:buFont typeface="Wingdings 3" panose="05040102010807070707" pitchFamily="18" charset="2"/>
              <a:buChar char=""/>
              <a:tabLst>
                <a:tab pos="449580" algn="l"/>
              </a:tabLst>
              <a:defRPr/>
            </a:pPr>
            <a:r>
              <a:rPr lang="ru-RU" dirty="0" smtClean="0"/>
              <a:t>Разработаны </a:t>
            </a:r>
            <a:r>
              <a:rPr lang="ru-RU" dirty="0"/>
              <a:t>предложения в "Программу профилактики нарушений обязательных требований на </a:t>
            </a:r>
            <a:r>
              <a:rPr lang="ru-RU" dirty="0" smtClean="0"/>
              <a:t>2022г</a:t>
            </a:r>
            <a:r>
              <a:rPr lang="ru-RU" dirty="0"/>
              <a:t>" в целях исполнения приказа Ростехнадзора от 08.02.2021 №50.</a:t>
            </a:r>
          </a:p>
          <a:p>
            <a:pPr marL="257175" indent="-257175" algn="just">
              <a:buClr>
                <a:schemeClr val="accent1"/>
              </a:buClr>
              <a:buFont typeface="Wingdings 3" panose="05040102010807070707" pitchFamily="18" charset="2"/>
              <a:buChar char=""/>
              <a:tabLst>
                <a:tab pos="449580" algn="l"/>
              </a:tabLst>
              <a:defRPr/>
            </a:pPr>
            <a:r>
              <a:rPr lang="ru-RU" dirty="0" smtClean="0"/>
              <a:t>Проведен </a:t>
            </a:r>
            <a:r>
              <a:rPr lang="ru-RU" dirty="0"/>
              <a:t>сбор-семинар с работниками Управления по проблемным вопросам надзорной деятельности за обеспечением радиационной безопасности на поднадзорных РОО в свете требований действующих нормативно-правовых документов в </a:t>
            </a:r>
            <a:r>
              <a:rPr lang="ru-RU" dirty="0" smtClean="0"/>
              <a:t>октябре и ноябре </a:t>
            </a:r>
            <a:r>
              <a:rPr lang="ru-RU" dirty="0"/>
              <a:t>2022г</a:t>
            </a:r>
            <a:r>
              <a:rPr lang="ru-RU" dirty="0" smtClean="0"/>
              <a:t>.;</a:t>
            </a:r>
          </a:p>
          <a:p>
            <a:pPr marL="257175" indent="-257175" algn="just">
              <a:buClr>
                <a:schemeClr val="accent1"/>
              </a:buClr>
              <a:buFont typeface="Wingdings 3" panose="05040102010807070707" pitchFamily="18" charset="2"/>
              <a:buChar char=""/>
              <a:tabLst>
                <a:tab pos="449580" algn="l"/>
              </a:tabLst>
              <a:defRPr/>
            </a:pPr>
            <a:r>
              <a:rPr lang="ru-RU" dirty="0" smtClean="0"/>
              <a:t>Провалятся разъяснения </a:t>
            </a:r>
            <a:r>
              <a:rPr lang="ru-RU" dirty="0"/>
              <a:t>новых требований нормативных правовых актов </a:t>
            </a:r>
            <a:r>
              <a:rPr lang="ru-RU" dirty="0" smtClean="0"/>
              <a:t/>
            </a:r>
            <a:br>
              <a:rPr lang="ru-RU" dirty="0" smtClean="0"/>
            </a:br>
            <a:r>
              <a:rPr lang="ru-RU" dirty="0" smtClean="0"/>
              <a:t>НП-025-22 «Правила </a:t>
            </a:r>
            <a:r>
              <a:rPr lang="ru-RU" dirty="0"/>
              <a:t>безопасности при транспортировании радиоактивных материалов на объектах использования атомной </a:t>
            </a:r>
            <a:r>
              <a:rPr lang="ru-RU" dirty="0" smtClean="0"/>
              <a:t>энергии»;</a:t>
            </a:r>
          </a:p>
          <a:p>
            <a:pPr marL="257175" indent="-257175" algn="just">
              <a:spcBef>
                <a:spcPts val="0"/>
              </a:spcBef>
              <a:buClr>
                <a:schemeClr val="accent1"/>
              </a:buClr>
              <a:buFont typeface="Wingdings 3" panose="05040102010807070707" pitchFamily="18" charset="2"/>
              <a:buChar char=""/>
              <a:tabLst>
                <a:tab pos="449580" algn="l"/>
              </a:tabLst>
              <a:defRPr/>
            </a:pPr>
            <a:r>
              <a:rPr lang="ru-RU" dirty="0" smtClean="0"/>
              <a:t>Рекомендуется разработать </a:t>
            </a:r>
            <a:r>
              <a:rPr lang="ru-RU" dirty="0"/>
              <a:t>РДУ </a:t>
            </a:r>
            <a:r>
              <a:rPr lang="ru-RU" dirty="0" smtClean="0"/>
              <a:t>по </a:t>
            </a:r>
            <a:r>
              <a:rPr lang="ru-RU" dirty="0"/>
              <a:t>вопросу осуществления надзора за предприятиями и организациями осуществляющими деятельность с использованием радиационных источников, содержащих в своем составе только радионуклидные источники четвертой и пятой категорий радиационной опасности (хроматографы</a:t>
            </a:r>
            <a:r>
              <a:rPr lang="ru-RU" dirty="0" smtClean="0"/>
              <a:t>);</a:t>
            </a:r>
            <a:endParaRPr lang="ru-RU" dirty="0"/>
          </a:p>
        </p:txBody>
      </p:sp>
      <p:sp>
        <p:nvSpPr>
          <p:cNvPr id="3" name="Прямоугольник 2"/>
          <p:cNvSpPr/>
          <p:nvPr/>
        </p:nvSpPr>
        <p:spPr>
          <a:xfrm>
            <a:off x="-1" y="5541593"/>
            <a:ext cx="9133335" cy="1200329"/>
          </a:xfrm>
          <a:prstGeom prst="rect">
            <a:avLst/>
          </a:prstGeom>
        </p:spPr>
        <p:txBody>
          <a:bodyPr wrap="square">
            <a:spAutoFit/>
          </a:bodyPr>
          <a:lstStyle/>
          <a:p>
            <a:pPr indent="446088" algn="ctr">
              <a:spcBef>
                <a:spcPts val="600"/>
              </a:spcBef>
              <a:spcAft>
                <a:spcPts val="0"/>
              </a:spcAft>
              <a:buFont typeface="Arial" panose="020B0604020202020204" pitchFamily="34" charset="0"/>
              <a:buNone/>
              <a:defRPr/>
            </a:pPr>
            <a:r>
              <a:rPr lang="ru-RU" b="1" dirty="0" smtClean="0"/>
              <a:t>Осуществляется систематическое </a:t>
            </a:r>
            <a:r>
              <a:rPr lang="ru-RU" b="1" dirty="0"/>
              <a:t>размещение в сети «Интернет» на официальном сайте Ростехнадзора руководств по безопасности, методических ведомственных документов (положений, инструкций, методических рекомендаций) по соблюдению обязательных требований </a:t>
            </a:r>
            <a:endParaRPr lang="ru-RU" dirty="0">
              <a:solidFill>
                <a:schemeClr val="tx1">
                  <a:lumMod val="95000"/>
                  <a:lumOff val="5000"/>
                </a:schemeClr>
              </a:solidFill>
            </a:endParaRPr>
          </a:p>
        </p:txBody>
      </p:sp>
    </p:spTree>
    <p:extLst>
      <p:ext uri="{BB962C8B-B14F-4D97-AF65-F5344CB8AC3E}">
        <p14:creationId xmlns:p14="http://schemas.microsoft.com/office/powerpoint/2010/main" val="2908733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75933" y="1862503"/>
            <a:ext cx="8982744" cy="3908762"/>
          </a:xfrm>
          <a:prstGeom prst="rect">
            <a:avLst/>
          </a:prstGeom>
        </p:spPr>
        <p:txBody>
          <a:bodyPr wrap="square">
            <a:spAutoFit/>
          </a:bodyPr>
          <a:lstStyle/>
          <a:p>
            <a:pPr indent="446088" algn="just">
              <a:spcBef>
                <a:spcPts val="0"/>
              </a:spcBef>
              <a:spcAft>
                <a:spcPts val="0"/>
              </a:spcAft>
              <a:buFont typeface="Arial" panose="020B0604020202020204" pitchFamily="34" charset="0"/>
              <a:buNone/>
              <a:defRPr/>
            </a:pPr>
            <a:r>
              <a:rPr lang="ru-RU" sz="1400" b="1" dirty="0"/>
              <a:t>Анализ причин допущенных нарушений </a:t>
            </a:r>
            <a:r>
              <a:rPr lang="ru-RU" sz="1400" b="1" dirty="0" smtClean="0"/>
              <a:t>за 9 месяцев 2019г показывает</a:t>
            </a:r>
            <a:r>
              <a:rPr lang="ru-RU" sz="1400" b="1" dirty="0"/>
              <a:t>, что основными причинами являются:</a:t>
            </a:r>
          </a:p>
          <a:p>
            <a:pPr marL="257175" indent="-257175" algn="just">
              <a:spcBef>
                <a:spcPts val="0"/>
              </a:spcBef>
              <a:buClr>
                <a:schemeClr val="accent1"/>
              </a:buClr>
              <a:buFont typeface="Wingdings 3" panose="05040102010807070707" pitchFamily="18" charset="2"/>
              <a:buChar char=""/>
              <a:tabLst>
                <a:tab pos="449580" algn="l"/>
              </a:tabLst>
              <a:defRPr/>
            </a:pPr>
            <a:r>
              <a:rPr lang="ru-RU" sz="1400" dirty="0" smtClean="0">
                <a:solidFill>
                  <a:schemeClr val="tx1">
                    <a:lumMod val="95000"/>
                    <a:lumOff val="5000"/>
                  </a:schemeClr>
                </a:solidFill>
                <a:latin typeface="Century Gothic" panose="020B0502020202020204" pitchFamily="34" charset="0"/>
              </a:rPr>
              <a:t>недостаточный </a:t>
            </a:r>
            <a:r>
              <a:rPr lang="ru-RU" sz="1400" dirty="0">
                <a:solidFill>
                  <a:schemeClr val="tx1">
                    <a:lumMod val="95000"/>
                    <a:lumOff val="5000"/>
                  </a:schemeClr>
                </a:solidFill>
                <a:latin typeface="Century Gothic" panose="020B0502020202020204" pitchFamily="34" charset="0"/>
              </a:rPr>
              <a:t>контроль со стороны ответственных лиц организаций, соблюдения требований, установленных федеральными нормами и правилами в области использования атомной энергии и условиями действия лицензий; </a:t>
            </a:r>
          </a:p>
          <a:p>
            <a:pPr marL="257175" indent="-257175" algn="just">
              <a:spcBef>
                <a:spcPts val="0"/>
              </a:spcBef>
              <a:buClr>
                <a:schemeClr val="accent1"/>
              </a:buClr>
              <a:buFont typeface="Wingdings 3" panose="05040102010807070707" pitchFamily="18" charset="2"/>
              <a:buChar char=""/>
              <a:tabLst>
                <a:tab pos="449580" algn="l"/>
              </a:tabLst>
              <a:defRPr/>
            </a:pPr>
            <a:r>
              <a:rPr lang="ru-RU" sz="1400" dirty="0" smtClean="0">
                <a:solidFill>
                  <a:schemeClr val="tx1">
                    <a:lumMod val="95000"/>
                    <a:lumOff val="5000"/>
                  </a:schemeClr>
                </a:solidFill>
                <a:latin typeface="Century Gothic" panose="020B0502020202020204" pitchFamily="34" charset="0"/>
              </a:rPr>
              <a:t>недостаточное </a:t>
            </a:r>
            <a:r>
              <a:rPr lang="ru-RU" sz="1400" dirty="0">
                <a:solidFill>
                  <a:schemeClr val="tx1">
                    <a:lumMod val="95000"/>
                    <a:lumOff val="5000"/>
                  </a:schemeClr>
                </a:solidFill>
                <a:latin typeface="Century Gothic" panose="020B0502020202020204" pitchFamily="34" charset="0"/>
              </a:rPr>
              <a:t>понимание требований федеральных норм и правил, в том числе из-за недостаточного обучения. </a:t>
            </a:r>
          </a:p>
          <a:p>
            <a:pPr indent="446088" algn="just">
              <a:spcBef>
                <a:spcPts val="600"/>
              </a:spcBef>
              <a:spcAft>
                <a:spcPts val="0"/>
              </a:spcAft>
              <a:buFont typeface="Arial" panose="020B0604020202020204" pitchFamily="34" charset="0"/>
              <a:buNone/>
              <a:defRPr/>
            </a:pPr>
            <a:r>
              <a:rPr lang="ru-RU" sz="1400" b="1" dirty="0"/>
              <a:t>С целью устранения указанных недостатков Ростехнадзор принимает следующие меры:</a:t>
            </a:r>
          </a:p>
          <a:p>
            <a:pPr marL="257175" indent="-257175" algn="just">
              <a:spcAft>
                <a:spcPts val="0"/>
              </a:spcAft>
              <a:buClr>
                <a:schemeClr val="accent1"/>
              </a:buClr>
              <a:buFont typeface="Wingdings 3" panose="05040102010807070707" pitchFamily="18" charset="2"/>
              <a:buChar char=""/>
              <a:tabLst>
                <a:tab pos="449580" algn="l"/>
              </a:tabLst>
              <a:defRPr/>
            </a:pPr>
            <a:r>
              <a:rPr lang="ru-RU" sz="1400" dirty="0" smtClean="0">
                <a:solidFill>
                  <a:schemeClr val="tx1">
                    <a:lumMod val="95000"/>
                    <a:lumOff val="5000"/>
                  </a:schemeClr>
                </a:solidFill>
                <a:latin typeface="Century Gothic" panose="020B0502020202020204" pitchFamily="34" charset="0"/>
              </a:rPr>
              <a:t>проводит </a:t>
            </a:r>
            <a:r>
              <a:rPr lang="ru-RU" sz="1400" dirty="0">
                <a:solidFill>
                  <a:schemeClr val="tx1">
                    <a:lumMod val="95000"/>
                    <a:lumOff val="5000"/>
                  </a:schemeClr>
                </a:solidFill>
                <a:latin typeface="Century Gothic" panose="020B0502020202020204" pitchFamily="34" charset="0"/>
              </a:rPr>
              <a:t>проверки (инспекции) соблюдения требований законодательства Российской Федерации по обеспечению ядерной и радиационной безопасности и соблюдение требований норм и правил в ОИАЭ;</a:t>
            </a:r>
          </a:p>
          <a:p>
            <a:pPr marL="257175" indent="-257175" algn="just">
              <a:spcAft>
                <a:spcPts val="0"/>
              </a:spcAft>
              <a:buClr>
                <a:schemeClr val="accent1"/>
              </a:buClr>
              <a:buFont typeface="Wingdings 3" panose="05040102010807070707" pitchFamily="18" charset="2"/>
              <a:buChar char=""/>
              <a:tabLst>
                <a:tab pos="449580" algn="l"/>
              </a:tabLst>
              <a:defRPr/>
            </a:pPr>
            <a:r>
              <a:rPr lang="ru-RU" sz="1400" dirty="0" smtClean="0">
                <a:solidFill>
                  <a:schemeClr val="tx1">
                    <a:lumMod val="95000"/>
                    <a:lumOff val="5000"/>
                  </a:schemeClr>
                </a:solidFill>
                <a:latin typeface="Century Gothic" panose="020B0502020202020204" pitchFamily="34" charset="0"/>
              </a:rPr>
              <a:t>применяет </a:t>
            </a:r>
            <a:r>
              <a:rPr lang="ru-RU" sz="1400" dirty="0">
                <a:solidFill>
                  <a:schemeClr val="tx1">
                    <a:lumMod val="95000"/>
                    <a:lumOff val="5000"/>
                  </a:schemeClr>
                </a:solidFill>
                <a:latin typeface="Century Gothic" panose="020B0502020202020204" pitchFamily="34" charset="0"/>
              </a:rPr>
              <a:t>меры административного наказания при обнаружении нарушений федеральных норм и правил, учитывая соответствие указанных мер тяжести нарушений;</a:t>
            </a:r>
          </a:p>
          <a:p>
            <a:pPr marL="257175" indent="-257175" algn="just">
              <a:spcAft>
                <a:spcPts val="0"/>
              </a:spcAft>
              <a:buClr>
                <a:schemeClr val="accent1"/>
              </a:buClr>
              <a:buFont typeface="Wingdings 3" panose="05040102010807070707" pitchFamily="18" charset="2"/>
              <a:buChar char=""/>
              <a:tabLst>
                <a:tab pos="449580" algn="l"/>
              </a:tabLst>
              <a:defRPr/>
            </a:pPr>
            <a:r>
              <a:rPr lang="ru-RU" sz="1400" dirty="0" smtClean="0">
                <a:solidFill>
                  <a:schemeClr val="tx1">
                    <a:lumMod val="95000"/>
                    <a:lumOff val="5000"/>
                  </a:schemeClr>
                </a:solidFill>
                <a:latin typeface="Century Gothic" panose="020B0502020202020204" pitchFamily="34" charset="0"/>
              </a:rPr>
              <a:t>участвует </a:t>
            </a:r>
            <a:r>
              <a:rPr lang="ru-RU" sz="1400" dirty="0">
                <a:solidFill>
                  <a:schemeClr val="tx1">
                    <a:lumMod val="95000"/>
                    <a:lumOff val="5000"/>
                  </a:schemeClr>
                </a:solidFill>
                <a:latin typeface="Century Gothic" panose="020B0502020202020204" pitchFamily="34" charset="0"/>
              </a:rPr>
              <a:t>в разработке и переработке нормативных и методических документов, совершенствовании нормативно правовых актов для устранения устаревших, дублирующих и избыточных обязательных требований, устранения избыточных контрольно-надзорных функций.</a:t>
            </a:r>
          </a:p>
        </p:txBody>
      </p:sp>
      <p:pic>
        <p:nvPicPr>
          <p:cNvPr id="2" name="Рисунок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1149" y="5661248"/>
            <a:ext cx="1135916" cy="1072810"/>
          </a:xfrm>
          <a:prstGeom prst="rect">
            <a:avLst/>
          </a:prstGeom>
        </p:spPr>
      </p:pic>
      <p:sp>
        <p:nvSpPr>
          <p:cNvPr id="3" name="Прямоугольник 2"/>
          <p:cNvSpPr/>
          <p:nvPr/>
        </p:nvSpPr>
        <p:spPr>
          <a:xfrm>
            <a:off x="201693" y="1339283"/>
            <a:ext cx="8856984" cy="523220"/>
          </a:xfrm>
          <a:prstGeom prst="rect">
            <a:avLst/>
          </a:prstGeom>
        </p:spPr>
        <p:txBody>
          <a:bodyPr wrap="square">
            <a:spAutoFit/>
          </a:bodyPr>
          <a:lstStyle/>
          <a:p>
            <a:pPr indent="85725" algn="ctr"/>
            <a:r>
              <a:rPr lang="ru-RU" sz="1400" b="1" dirty="0">
                <a:solidFill>
                  <a:srgbClr val="C00000"/>
                </a:solidFill>
                <a:latin typeface="Century Gothic" panose="020B0502020202020204" pitchFamily="34" charset="0"/>
              </a:rPr>
              <a:t>Задачами обобщения и анализа правоприменительной практики является -</a:t>
            </a:r>
          </a:p>
          <a:p>
            <a:pPr indent="85725" algn="ctr"/>
            <a:r>
              <a:rPr lang="ru-RU" sz="1400" b="1" dirty="0">
                <a:solidFill>
                  <a:srgbClr val="C00000"/>
                </a:solidFill>
                <a:latin typeface="Century Gothic" panose="020B0502020202020204" pitchFamily="34" charset="0"/>
              </a:rPr>
              <a:t>выявление проблемных вопросов применяемых Ростехнадзором обязательных требований</a:t>
            </a:r>
          </a:p>
        </p:txBody>
      </p:sp>
      <p:sp>
        <p:nvSpPr>
          <p:cNvPr id="11" name="Прямоугольник 10"/>
          <p:cNvSpPr>
            <a:spLocks noChangeArrowheads="1"/>
          </p:cNvSpPr>
          <p:nvPr/>
        </p:nvSpPr>
        <p:spPr bwMode="auto">
          <a:xfrm>
            <a:off x="1174369" y="5420517"/>
            <a:ext cx="796963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500" b="1" i="1" dirty="0" smtClean="0">
                <a:solidFill>
                  <a:srgbClr val="003C80"/>
                </a:solidFill>
                <a:cs typeface="Times New Roman" pitchFamily="18" charset="0"/>
              </a:rPr>
              <a:t>Общая </a:t>
            </a:r>
            <a:r>
              <a:rPr lang="ru-RU" altLang="ru-RU" sz="1500" b="1" i="1" dirty="0">
                <a:solidFill>
                  <a:srgbClr val="003C80"/>
                </a:solidFill>
                <a:cs typeface="Times New Roman" pitchFamily="18" charset="0"/>
              </a:rPr>
              <a:t>оценка состояния безопасности радиационно опасных объектов </a:t>
            </a:r>
            <a:r>
              <a:rPr lang="ru-RU" altLang="ru-RU" sz="1500" b="1" i="1" dirty="0" smtClean="0">
                <a:solidFill>
                  <a:srgbClr val="003C80"/>
                </a:solidFill>
                <a:cs typeface="Times New Roman" pitchFamily="18" charset="0"/>
              </a:rPr>
              <a:t>оценивается как</a:t>
            </a:r>
          </a:p>
          <a:p>
            <a:pPr algn="ctr"/>
            <a:r>
              <a:rPr lang="ru-RU" altLang="ru-RU" sz="1600" b="1" i="1" dirty="0" smtClean="0">
                <a:solidFill>
                  <a:srgbClr val="003C80"/>
                </a:solidFill>
                <a:cs typeface="Times New Roman" pitchFamily="18" charset="0"/>
              </a:rPr>
              <a:t> УДОВЛЕТВОРИТЕЛЬНАЯ </a:t>
            </a:r>
          </a:p>
          <a:p>
            <a:pPr algn="ctr"/>
            <a:r>
              <a:rPr lang="ru-RU" altLang="ru-RU" sz="1600" b="1" i="1" dirty="0"/>
              <a:t>За отчетный период нарушений, которые привели или могли привести к воздействию на окружающую среду и облучению населения выше установленных норм, </a:t>
            </a:r>
            <a:r>
              <a:rPr lang="ru-RU" altLang="ru-RU" sz="1600" b="1" i="1" dirty="0" smtClean="0"/>
              <a:t> </a:t>
            </a:r>
            <a:r>
              <a:rPr lang="ru-RU" altLang="ru-RU" sz="1600" b="1" i="1" dirty="0" smtClean="0">
                <a:solidFill>
                  <a:srgbClr val="C00000"/>
                </a:solidFill>
                <a:effectLst>
                  <a:outerShdw blurRad="38100" dist="38100" dir="2700000" algn="tl">
                    <a:srgbClr val="000000">
                      <a:alpha val="43137"/>
                    </a:srgbClr>
                  </a:outerShdw>
                </a:effectLst>
              </a:rPr>
              <a:t>НЕ ВЫЯВЛЕНО</a:t>
            </a:r>
            <a:endParaRPr lang="ru-RU" altLang="ru-RU" sz="1600" b="1" i="1" dirty="0">
              <a:solidFill>
                <a:srgbClr val="C00000"/>
              </a:solidFill>
              <a:effectLst>
                <a:outerShdw blurRad="38100" dist="38100" dir="2700000" algn="tl">
                  <a:srgbClr val="000000">
                    <a:alpha val="43137"/>
                  </a:srgbClr>
                </a:outerShdw>
              </a:effectLst>
            </a:endParaRPr>
          </a:p>
        </p:txBody>
      </p:sp>
      <p:sp>
        <p:nvSpPr>
          <p:cNvPr id="8" name="Заголовок 7"/>
          <p:cNvSpPr>
            <a:spLocks noGrp="1"/>
          </p:cNvSpPr>
          <p:nvPr>
            <p:ph type="ctrTitle"/>
          </p:nvPr>
        </p:nvSpPr>
        <p:spPr>
          <a:xfrm>
            <a:off x="-63888" y="926768"/>
            <a:ext cx="9144000" cy="492089"/>
          </a:xfrm>
        </p:spPr>
        <p:txBody>
          <a:bodyPr>
            <a:normAutofit/>
          </a:bodyPr>
          <a:lstStyle/>
          <a:p>
            <a:r>
              <a:rPr lang="ru-RU" b="1" dirty="0" smtClean="0">
                <a:cs typeface="Arial" pitchFamily="34" charset="0"/>
              </a:rPr>
              <a:t>Заключение и выводы</a:t>
            </a:r>
            <a:endParaRPr lang="ru-RU" dirty="0"/>
          </a:p>
        </p:txBody>
      </p:sp>
      <p:sp>
        <p:nvSpPr>
          <p:cNvPr id="4" name="Номер слайда 3"/>
          <p:cNvSpPr>
            <a:spLocks noGrp="1"/>
          </p:cNvSpPr>
          <p:nvPr>
            <p:ph type="sldNum" sz="quarter" idx="12"/>
          </p:nvPr>
        </p:nvSpPr>
        <p:spPr/>
        <p:txBody>
          <a:bodyPr/>
          <a:lstStyle/>
          <a:p>
            <a:fld id="{33D6E5A2-EC83-451F-A719-9AC1370DD5CF}" type="slidenum">
              <a:rPr lang="ru-RU" smtClean="0"/>
              <a:pPr/>
              <a:t>38</a:t>
            </a:fld>
            <a:endParaRPr lang="ru-RU"/>
          </a:p>
        </p:txBody>
      </p:sp>
    </p:spTree>
    <p:extLst>
      <p:ext uri="{BB962C8B-B14F-4D97-AF65-F5344CB8AC3E}">
        <p14:creationId xmlns:p14="http://schemas.microsoft.com/office/powerpoint/2010/main" val="1911951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323528" y="5620533"/>
            <a:ext cx="1117034" cy="1212957"/>
          </a:xfrm>
          <a:prstGeom prst="rect">
            <a:avLst/>
          </a:prstGeom>
        </p:spPr>
      </p:pic>
      <p:sp>
        <p:nvSpPr>
          <p:cNvPr id="11" name="Прямоугольник 10"/>
          <p:cNvSpPr>
            <a:spLocks noChangeArrowheads="1"/>
          </p:cNvSpPr>
          <p:nvPr/>
        </p:nvSpPr>
        <p:spPr bwMode="auto">
          <a:xfrm>
            <a:off x="1582567" y="5688402"/>
            <a:ext cx="737130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600" b="1" i="1" dirty="0" smtClean="0">
                <a:solidFill>
                  <a:srgbClr val="003C80"/>
                </a:solidFill>
                <a:cs typeface="Times New Roman" pitchFamily="18" charset="0"/>
              </a:rPr>
              <a:t>Эффективность надзорной деятельности подтверждается отсутствием нарушений в работе, способных привести к облучению персонала, населения и загрязнению окружающей среды выше установленных нормативов (как предельных так и контрольных).</a:t>
            </a:r>
          </a:p>
        </p:txBody>
      </p:sp>
      <p:sp>
        <p:nvSpPr>
          <p:cNvPr id="7" name="Заголовок 6"/>
          <p:cNvSpPr>
            <a:spLocks noGrp="1"/>
          </p:cNvSpPr>
          <p:nvPr>
            <p:ph type="ctrTitle"/>
          </p:nvPr>
        </p:nvSpPr>
        <p:spPr/>
        <p:txBody>
          <a:bodyPr>
            <a:normAutofit/>
          </a:bodyPr>
          <a:lstStyle/>
          <a:p>
            <a:r>
              <a:rPr lang="ru-RU" b="1" dirty="0" smtClean="0"/>
              <a:t>Результаты анализа правоприменительной (ПП) практики</a:t>
            </a:r>
            <a:endParaRPr lang="ru-RU" b="1" dirty="0"/>
          </a:p>
        </p:txBody>
      </p:sp>
      <p:sp>
        <p:nvSpPr>
          <p:cNvPr id="2" name="Номер слайда 1"/>
          <p:cNvSpPr>
            <a:spLocks noGrp="1"/>
          </p:cNvSpPr>
          <p:nvPr>
            <p:ph type="sldNum" sz="quarter" idx="12"/>
          </p:nvPr>
        </p:nvSpPr>
        <p:spPr/>
        <p:txBody>
          <a:bodyPr/>
          <a:lstStyle/>
          <a:p>
            <a:fld id="{33D6E5A2-EC83-451F-A719-9AC1370DD5CF}" type="slidenum">
              <a:rPr lang="ru-RU" smtClean="0"/>
              <a:pPr/>
              <a:t>39</a:t>
            </a:fld>
            <a:endParaRPr lang="ru-RU"/>
          </a:p>
        </p:txBody>
      </p:sp>
      <p:sp>
        <p:nvSpPr>
          <p:cNvPr id="18" name="Прямоугольник 4"/>
          <p:cNvSpPr>
            <a:spLocks noChangeArrowheads="1"/>
          </p:cNvSpPr>
          <p:nvPr/>
        </p:nvSpPr>
        <p:spPr bwMode="auto">
          <a:xfrm>
            <a:off x="190127" y="1544416"/>
            <a:ext cx="8763746" cy="4016484"/>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lvl1pPr marL="1439863" indent="-1265238">
              <a:spcBef>
                <a:spcPts val="1000"/>
              </a:spcBef>
              <a:buClr>
                <a:schemeClr val="accent1"/>
              </a:buClr>
              <a:buFont typeface="Wingdings 3" panose="05040102010807070707" pitchFamily="18" charset="2"/>
              <a:buChar char=""/>
              <a:tabLst>
                <a:tab pos="0" algn="l"/>
                <a:tab pos="447675" algn="l"/>
                <a:tab pos="1346200" algn="l"/>
                <a:tab pos="1439863"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0" algn="l"/>
                <a:tab pos="447675" algn="l"/>
                <a:tab pos="1346200" algn="l"/>
                <a:tab pos="1439863"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0" algn="l"/>
                <a:tab pos="447675" algn="l"/>
                <a:tab pos="1346200" algn="l"/>
                <a:tab pos="1439863"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0" algn="l"/>
                <a:tab pos="447675" algn="l"/>
                <a:tab pos="1346200" algn="l"/>
                <a:tab pos="1439863"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0" algn="l"/>
                <a:tab pos="447675" algn="l"/>
                <a:tab pos="1346200" algn="l"/>
                <a:tab pos="1439863"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tabLst>
                <a:tab pos="0" algn="l"/>
                <a:tab pos="447675" algn="l"/>
                <a:tab pos="1346200" algn="l"/>
                <a:tab pos="1439863"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tabLst>
                <a:tab pos="0" algn="l"/>
                <a:tab pos="447675" algn="l"/>
                <a:tab pos="1346200" algn="l"/>
                <a:tab pos="1439863"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tabLst>
                <a:tab pos="0" algn="l"/>
                <a:tab pos="447675" algn="l"/>
                <a:tab pos="1346200" algn="l"/>
                <a:tab pos="1439863"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tabLst>
                <a:tab pos="0" algn="l"/>
                <a:tab pos="447675" algn="l"/>
                <a:tab pos="1346200" algn="l"/>
                <a:tab pos="1439863"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Century Gothic" panose="020B0502020202020204" pitchFamily="34" charset="0"/>
              </a:defRPr>
            </a:lvl9pPr>
          </a:lstStyle>
          <a:p>
            <a:pPr marL="257175" indent="-257175" algn="just">
              <a:spcBef>
                <a:spcPts val="0"/>
              </a:spcBef>
              <a:tabLst>
                <a:tab pos="449580" algn="l"/>
              </a:tabLst>
              <a:defRPr/>
            </a:pPr>
            <a:r>
              <a:rPr lang="ru-RU" sz="1500" dirty="0">
                <a:solidFill>
                  <a:schemeClr val="tx1">
                    <a:lumMod val="95000"/>
                    <a:lumOff val="5000"/>
                  </a:schemeClr>
                </a:solidFill>
              </a:rPr>
              <a:t>ПП осуществляется в рамках правового поля; </a:t>
            </a:r>
          </a:p>
          <a:p>
            <a:pPr marL="257175" indent="-257175" algn="just">
              <a:spcBef>
                <a:spcPts val="0"/>
              </a:spcBef>
              <a:tabLst>
                <a:tab pos="449580" algn="l"/>
              </a:tabLst>
              <a:defRPr/>
            </a:pPr>
            <a:r>
              <a:rPr lang="ru-RU" sz="1500" dirty="0">
                <a:solidFill>
                  <a:schemeClr val="tx1">
                    <a:lumMod val="95000"/>
                    <a:lumOff val="5000"/>
                  </a:schemeClr>
                </a:solidFill>
              </a:rPr>
              <a:t>Утвержденный ежегодный план проверок юридических лиц и индивидуальных предпринимателей соблюдается в полном объеме;</a:t>
            </a:r>
          </a:p>
          <a:p>
            <a:pPr marL="257175" indent="-257175" algn="just">
              <a:spcBef>
                <a:spcPts val="0"/>
              </a:spcBef>
              <a:tabLst>
                <a:tab pos="449580" algn="l"/>
              </a:tabLst>
              <a:defRPr/>
            </a:pPr>
            <a:r>
              <a:rPr lang="ru-RU" sz="1500" dirty="0">
                <a:solidFill>
                  <a:schemeClr val="tx1">
                    <a:lumMod val="95000"/>
                    <a:lumOff val="5000"/>
                  </a:schemeClr>
                </a:solidFill>
              </a:rPr>
              <a:t>основания для проведения внеплановых проверок соответствует законодательству;</a:t>
            </a:r>
          </a:p>
          <a:p>
            <a:pPr marL="257175" indent="-257175" algn="just">
              <a:spcBef>
                <a:spcPts val="0"/>
              </a:spcBef>
              <a:tabLst>
                <a:tab pos="449580" algn="l"/>
              </a:tabLst>
              <a:defRPr/>
            </a:pPr>
            <a:r>
              <a:rPr lang="ru-RU" sz="1500" dirty="0">
                <a:solidFill>
                  <a:schemeClr val="tx1">
                    <a:lumMod val="95000"/>
                    <a:lumOff val="5000"/>
                  </a:schemeClr>
                </a:solidFill>
              </a:rPr>
              <a:t>разработка и издание распоряжений о проведении проверок, и их содержание соответствует установленным требованиям;</a:t>
            </a:r>
          </a:p>
          <a:p>
            <a:pPr marL="257175" indent="-257175" algn="just">
              <a:spcBef>
                <a:spcPts val="0"/>
              </a:spcBef>
              <a:tabLst>
                <a:tab pos="449580" algn="l"/>
              </a:tabLst>
              <a:defRPr/>
            </a:pPr>
            <a:r>
              <a:rPr lang="ru-RU" sz="1500" dirty="0">
                <a:solidFill>
                  <a:schemeClr val="tx1">
                    <a:lumMod val="95000"/>
                    <a:lumOff val="5000"/>
                  </a:schemeClr>
                </a:solidFill>
              </a:rPr>
              <a:t>Нарушений в соблюдении прав юридических лиц и индивидуальных предпринимателей при организации и проведении проверки не установлено;</a:t>
            </a:r>
          </a:p>
          <a:p>
            <a:pPr marL="257175" indent="-257175" algn="just">
              <a:spcBef>
                <a:spcPts val="0"/>
              </a:spcBef>
              <a:tabLst>
                <a:tab pos="449580" algn="l"/>
              </a:tabLst>
              <a:defRPr/>
            </a:pPr>
            <a:r>
              <a:rPr lang="ru-RU" sz="1500" dirty="0">
                <a:solidFill>
                  <a:schemeClr val="tx1">
                    <a:lumMod val="95000"/>
                    <a:lumOff val="5000"/>
                  </a:schemeClr>
                </a:solidFill>
              </a:rPr>
              <a:t>по всем поднадзорным организациям направлена информации о выходе «Административного регламента по предоставлению Федеральной службой по экологическому, технологическому и атомному надзору государственной услуги по выдаче разрешений на право ведения работ в области использования атомной энергии работникам объектов использования атомной энергии» и даны разъяснения по поводу отдельных требован;</a:t>
            </a:r>
          </a:p>
          <a:p>
            <a:pPr marL="257175" indent="-257175" algn="just">
              <a:spcBef>
                <a:spcPts val="0"/>
              </a:spcBef>
              <a:tabLst>
                <a:tab pos="449580" algn="l"/>
              </a:tabLst>
              <a:defRPr/>
            </a:pPr>
            <a:r>
              <a:rPr lang="ru-RU" sz="1500" dirty="0">
                <a:solidFill>
                  <a:schemeClr val="tx1">
                    <a:lumMod val="95000"/>
                    <a:lumOff val="5000"/>
                  </a:schemeClr>
                </a:solidFill>
              </a:rPr>
              <a:t>ПП осуществляется в полном объеме (предостережение, предписание, дела об административных правонарушениях);</a:t>
            </a:r>
          </a:p>
          <a:p>
            <a:pPr marL="257175" indent="-257175" algn="just">
              <a:spcBef>
                <a:spcPts val="0"/>
              </a:spcBef>
              <a:tabLst>
                <a:tab pos="449580" algn="l"/>
              </a:tabLst>
              <a:defRPr/>
            </a:pPr>
            <a:r>
              <a:rPr lang="ru-RU" sz="1500" dirty="0">
                <a:solidFill>
                  <a:schemeClr val="tx1">
                    <a:lumMod val="95000"/>
                    <a:lumOff val="5000"/>
                  </a:schemeClr>
                </a:solidFill>
              </a:rPr>
              <a:t>ПП способствует повышению качественных показателей надзорной деятельности</a:t>
            </a:r>
          </a:p>
        </p:txBody>
      </p:sp>
    </p:spTree>
    <p:extLst>
      <p:ext uri="{BB962C8B-B14F-4D97-AF65-F5344CB8AC3E}">
        <p14:creationId xmlns:p14="http://schemas.microsoft.com/office/powerpoint/2010/main" val="3492043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stretch>
            <a:fillRect/>
          </a:stretch>
        </p:blipFill>
        <p:spPr>
          <a:xfrm>
            <a:off x="755576" y="1122262"/>
            <a:ext cx="754416" cy="808788"/>
          </a:xfrm>
          <a:prstGeom prst="rect">
            <a:avLst/>
          </a:prstGeom>
        </p:spPr>
      </p:pic>
      <p:sp>
        <p:nvSpPr>
          <p:cNvPr id="2" name="Заголовок 1"/>
          <p:cNvSpPr>
            <a:spLocks noGrp="1"/>
          </p:cNvSpPr>
          <p:nvPr>
            <p:ph type="ctrTitle"/>
          </p:nvPr>
        </p:nvSpPr>
        <p:spPr>
          <a:xfrm>
            <a:off x="0" y="945847"/>
            <a:ext cx="9144000" cy="492089"/>
          </a:xfrm>
        </p:spPr>
        <p:txBody>
          <a:bodyPr>
            <a:normAutofit/>
          </a:bodyPr>
          <a:lstStyle/>
          <a:p>
            <a:r>
              <a:rPr lang="ru-RU" altLang="ru-RU" b="1" dirty="0" smtClean="0">
                <a:ln w="6350">
                  <a:noFill/>
                </a:ln>
                <a:solidFill>
                  <a:srgbClr val="000000"/>
                </a:solidFill>
              </a:rPr>
              <a:t>ОСНОВНЫЕ ПОЛНОМОЧИЯ РОСТЕХНАДЗОРА </a:t>
            </a:r>
            <a:endParaRPr lang="ru-RU" dirty="0"/>
          </a:p>
        </p:txBody>
      </p:sp>
      <p:sp>
        <p:nvSpPr>
          <p:cNvPr id="3" name="Номер слайда 2"/>
          <p:cNvSpPr>
            <a:spLocks noGrp="1"/>
          </p:cNvSpPr>
          <p:nvPr>
            <p:ph type="sldNum" sz="quarter" idx="12"/>
          </p:nvPr>
        </p:nvSpPr>
        <p:spPr/>
        <p:txBody>
          <a:bodyPr/>
          <a:lstStyle/>
          <a:p>
            <a:fld id="{9BBB63BC-7EC6-405B-A8B3-990F8CBB9186}" type="slidenum">
              <a:rPr lang="ru-RU" smtClean="0"/>
              <a:pPr/>
              <a:t>4</a:t>
            </a:fld>
            <a:endParaRPr lang="ru-RU" dirty="0"/>
          </a:p>
        </p:txBody>
      </p:sp>
      <p:sp>
        <p:nvSpPr>
          <p:cNvPr id="4" name="Подзаголовок 3"/>
          <p:cNvSpPr>
            <a:spLocks noGrp="1"/>
          </p:cNvSpPr>
          <p:nvPr>
            <p:ph type="subTitle" idx="1"/>
          </p:nvPr>
        </p:nvSpPr>
        <p:spPr>
          <a:xfrm>
            <a:off x="251520" y="1853479"/>
            <a:ext cx="8784976" cy="3417384"/>
          </a:xfrm>
        </p:spPr>
        <p:txBody>
          <a:bodyPr>
            <a:noAutofit/>
          </a:bodyPr>
          <a:lstStyle/>
          <a:p>
            <a:pPr algn="just">
              <a:spcBef>
                <a:spcPts val="0"/>
              </a:spcBef>
              <a:defRPr/>
            </a:pPr>
            <a:r>
              <a:rPr lang="ru-RU" sz="1800" dirty="0">
                <a:solidFill>
                  <a:srgbClr val="C00000"/>
                </a:solidFill>
              </a:rPr>
              <a:t>1.  Осуществляет </a:t>
            </a:r>
            <a:r>
              <a:rPr lang="ru-RU" sz="1800" b="1" dirty="0">
                <a:solidFill>
                  <a:srgbClr val="C00000"/>
                </a:solidFill>
              </a:rPr>
              <a:t>контроль и надзор:</a:t>
            </a:r>
            <a:endParaRPr lang="ru-RU" sz="1800" dirty="0">
              <a:solidFill>
                <a:srgbClr val="C00000"/>
              </a:solidFill>
            </a:endParaRPr>
          </a:p>
          <a:p>
            <a:pPr indent="450850" algn="just">
              <a:spcBef>
                <a:spcPts val="0"/>
              </a:spcBef>
              <a:defRPr/>
            </a:pPr>
            <a:r>
              <a:rPr lang="ru-RU" sz="1800" b="1" dirty="0" smtClean="0"/>
              <a:t>- за </a:t>
            </a:r>
            <a:r>
              <a:rPr lang="ru-RU" sz="1800" b="1" dirty="0"/>
              <a:t>соблюдением норм и правил</a:t>
            </a:r>
            <a:r>
              <a:rPr lang="ru-RU" sz="1800" dirty="0"/>
              <a:t> </a:t>
            </a:r>
            <a:r>
              <a:rPr lang="ru-RU" sz="1800" dirty="0">
                <a:effectLst>
                  <a:outerShdw blurRad="38100" dist="38100" dir="2700000" algn="tl">
                    <a:srgbClr val="000000">
                      <a:alpha val="43137"/>
                    </a:srgbClr>
                  </a:outerShdw>
                </a:effectLst>
              </a:rPr>
              <a:t>в ОИАЭ</a:t>
            </a:r>
            <a:r>
              <a:rPr lang="ru-RU" sz="1800" dirty="0"/>
              <a:t>, за УДР (УДЛ) на право ведения работ;</a:t>
            </a:r>
          </a:p>
          <a:p>
            <a:pPr indent="450850" algn="just">
              <a:spcBef>
                <a:spcPts val="0"/>
              </a:spcBef>
              <a:defRPr/>
            </a:pPr>
            <a:r>
              <a:rPr lang="ru-RU" sz="1800" dirty="0"/>
              <a:t>за </a:t>
            </a:r>
            <a:r>
              <a:rPr lang="ru-RU" sz="1800" b="1" dirty="0"/>
              <a:t>ядерной, радиационной и технической безопасностью</a:t>
            </a:r>
            <a:r>
              <a:rPr lang="ru-RU" sz="1800" dirty="0"/>
              <a:t> (на объектах использования АЭ);</a:t>
            </a:r>
          </a:p>
          <a:p>
            <a:pPr indent="450850" algn="just">
              <a:spcBef>
                <a:spcPts val="0"/>
              </a:spcBef>
              <a:defRPr/>
            </a:pPr>
            <a:r>
              <a:rPr lang="ru-RU" sz="1800" dirty="0" smtClean="0"/>
              <a:t>- за </a:t>
            </a:r>
            <a:r>
              <a:rPr lang="ru-RU" sz="1800" b="1" dirty="0"/>
              <a:t>физической защитой</a:t>
            </a:r>
            <a:r>
              <a:rPr lang="ru-RU" sz="1800" dirty="0"/>
              <a:t> </a:t>
            </a:r>
            <a:r>
              <a:rPr lang="ru-RU" sz="1800" dirty="0">
                <a:effectLst>
                  <a:outerShdw blurRad="38100" dist="38100" dir="2700000" algn="tl">
                    <a:srgbClr val="000000">
                      <a:alpha val="43137"/>
                    </a:srgbClr>
                  </a:outerShdw>
                </a:effectLst>
              </a:rPr>
              <a:t>РИ, ПХ РВ</a:t>
            </a:r>
            <a:r>
              <a:rPr lang="ru-RU" sz="1800" dirty="0"/>
              <a:t>, за системами </a:t>
            </a:r>
            <a:r>
              <a:rPr lang="ru-RU" sz="1800" dirty="0">
                <a:effectLst>
                  <a:outerShdw blurRad="38100" dist="38100" dir="2700000" algn="tl">
                    <a:srgbClr val="000000">
                      <a:alpha val="43137"/>
                    </a:srgbClr>
                  </a:outerShdw>
                </a:effectLst>
              </a:rPr>
              <a:t>единого </a:t>
            </a:r>
            <a:r>
              <a:rPr lang="ru-RU" sz="1800" dirty="0" err="1">
                <a:effectLst>
                  <a:outerShdw blurRad="38100" dist="38100" dir="2700000" algn="tl">
                    <a:srgbClr val="000000">
                      <a:alpha val="43137"/>
                    </a:srgbClr>
                  </a:outerShdw>
                </a:effectLst>
              </a:rPr>
              <a:t>госучета</a:t>
            </a:r>
            <a:r>
              <a:rPr lang="ru-RU" sz="1800" dirty="0">
                <a:effectLst>
                  <a:outerShdw blurRad="38100" dist="38100" dir="2700000" algn="tl">
                    <a:srgbClr val="000000">
                      <a:alpha val="43137"/>
                    </a:srgbClr>
                  </a:outerShdw>
                </a:effectLst>
              </a:rPr>
              <a:t> и контроля РВ и РАО;</a:t>
            </a:r>
          </a:p>
          <a:p>
            <a:pPr indent="450850" algn="just">
              <a:spcBef>
                <a:spcPts val="0"/>
              </a:spcBef>
              <a:defRPr/>
            </a:pPr>
            <a:r>
              <a:rPr lang="ru-RU" sz="1800" b="1" dirty="0" smtClean="0"/>
              <a:t>- за </a:t>
            </a:r>
            <a:r>
              <a:rPr lang="ru-RU" sz="1800" b="1" dirty="0"/>
              <a:t>выполнением международных обязательств РФ в области обеспечения безопасности при использовании АЭ.</a:t>
            </a:r>
          </a:p>
          <a:p>
            <a:pPr algn="just">
              <a:spcBef>
                <a:spcPts val="0"/>
              </a:spcBef>
              <a:defRPr/>
            </a:pPr>
            <a:r>
              <a:rPr lang="ru-RU" sz="1800" dirty="0">
                <a:solidFill>
                  <a:srgbClr val="C00000"/>
                </a:solidFill>
              </a:rPr>
              <a:t>2. Осуществляет </a:t>
            </a:r>
            <a:r>
              <a:rPr lang="ru-RU" sz="1800" b="1" dirty="0">
                <a:solidFill>
                  <a:srgbClr val="C00000"/>
                </a:solidFill>
              </a:rPr>
              <a:t>лицензирование </a:t>
            </a:r>
            <a:r>
              <a:rPr lang="ru-RU" sz="1800" dirty="0"/>
              <a:t>деятельности в ОИАЭ и по проведению экспертизы документов, обосновывающих обеспечение РБ.</a:t>
            </a:r>
          </a:p>
          <a:p>
            <a:pPr algn="just">
              <a:spcBef>
                <a:spcPts val="0"/>
              </a:spcBef>
              <a:defRPr/>
            </a:pPr>
            <a:r>
              <a:rPr lang="ru-RU" sz="1800" dirty="0">
                <a:solidFill>
                  <a:srgbClr val="C00000"/>
                </a:solidFill>
              </a:rPr>
              <a:t>3. Выдает </a:t>
            </a:r>
            <a:r>
              <a:rPr lang="ru-RU" sz="1800" b="1" dirty="0">
                <a:solidFill>
                  <a:srgbClr val="C00000"/>
                </a:solidFill>
              </a:rPr>
              <a:t>разрешения</a:t>
            </a:r>
            <a:r>
              <a:rPr lang="ru-RU" sz="1800" dirty="0">
                <a:solidFill>
                  <a:srgbClr val="C00000"/>
                </a:solidFill>
              </a:rPr>
              <a:t> </a:t>
            </a:r>
            <a:r>
              <a:rPr lang="ru-RU" sz="1800" dirty="0"/>
              <a:t>на право ведения работ в ОИАЭ работникам объектов использования АЭ.</a:t>
            </a:r>
          </a:p>
          <a:p>
            <a:pPr algn="just">
              <a:spcBef>
                <a:spcPts val="0"/>
              </a:spcBef>
              <a:defRPr/>
            </a:pPr>
            <a:r>
              <a:rPr lang="ru-RU" sz="1800" dirty="0">
                <a:solidFill>
                  <a:srgbClr val="C00000"/>
                </a:solidFill>
              </a:rPr>
              <a:t>4. Проводит </a:t>
            </a:r>
            <a:r>
              <a:rPr lang="ru-RU" sz="1800" b="1" dirty="0">
                <a:solidFill>
                  <a:srgbClr val="C00000"/>
                </a:solidFill>
              </a:rPr>
              <a:t>проверки (инспекции</a:t>
            </a:r>
            <a:r>
              <a:rPr lang="ru-RU" sz="1800" dirty="0">
                <a:solidFill>
                  <a:srgbClr val="C00000"/>
                </a:solidFill>
              </a:rPr>
              <a:t>) </a:t>
            </a:r>
            <a:r>
              <a:rPr lang="ru-RU" sz="1800" dirty="0"/>
              <a:t>соблюдения юридическими и физическими лицами требований законодательства РФ, нормативных правовых актов, норм и правил в установленной сфере деятельности. </a:t>
            </a:r>
          </a:p>
          <a:p>
            <a:pPr algn="just">
              <a:spcBef>
                <a:spcPts val="0"/>
              </a:spcBef>
              <a:defRPr/>
            </a:pPr>
            <a:r>
              <a:rPr lang="ru-RU" sz="1800" dirty="0">
                <a:solidFill>
                  <a:srgbClr val="C00000"/>
                </a:solidFill>
              </a:rPr>
              <a:t>5. Осуществляет систематическое </a:t>
            </a:r>
            <a:r>
              <a:rPr lang="ru-RU" sz="1800" b="1" dirty="0">
                <a:solidFill>
                  <a:srgbClr val="C00000"/>
                </a:solidFill>
              </a:rPr>
              <a:t>наблюдение </a:t>
            </a:r>
            <a:r>
              <a:rPr lang="ru-RU" sz="1800" dirty="0">
                <a:solidFill>
                  <a:srgbClr val="C00000"/>
                </a:solidFill>
              </a:rPr>
              <a:t>за исполнением обязательных требований </a:t>
            </a:r>
            <a:r>
              <a:rPr lang="ru-RU" sz="1800" dirty="0"/>
              <a:t>законодательства РФ, нормативных правовых актов, норм и правил в области использования атомной энергии</a:t>
            </a:r>
            <a:r>
              <a:rPr lang="ru-RU" sz="1800" dirty="0" smtClean="0"/>
              <a:t>.</a:t>
            </a:r>
            <a:endParaRPr lang="ru-RU" sz="1800" dirty="0"/>
          </a:p>
        </p:txBody>
      </p:sp>
      <p:sp>
        <p:nvSpPr>
          <p:cNvPr id="5" name="Прямоугольник 4"/>
          <p:cNvSpPr/>
          <p:nvPr/>
        </p:nvSpPr>
        <p:spPr>
          <a:xfrm>
            <a:off x="1511152" y="1391814"/>
            <a:ext cx="7632848" cy="461665"/>
          </a:xfrm>
          <a:prstGeom prst="rect">
            <a:avLst/>
          </a:prstGeom>
        </p:spPr>
        <p:txBody>
          <a:bodyPr wrap="square">
            <a:spAutoFit/>
          </a:bodyPr>
          <a:lstStyle/>
          <a:p>
            <a:pPr marL="85725" algn="r">
              <a:spcBef>
                <a:spcPct val="0"/>
              </a:spcBef>
            </a:pPr>
            <a:r>
              <a:rPr lang="ru-RU" altLang="ru-RU" sz="1200" b="1" dirty="0" smtClean="0">
                <a:ln w="6350">
                  <a:noFill/>
                </a:ln>
                <a:solidFill>
                  <a:srgbClr val="000000"/>
                </a:solidFill>
              </a:rPr>
              <a:t>ПОСТАНОВЛЕНИЕ ПРАВИТЕЛЬСТВО </a:t>
            </a:r>
            <a:r>
              <a:rPr lang="ru-RU" altLang="ru-RU" sz="1200" b="1" dirty="0">
                <a:ln w="6350">
                  <a:noFill/>
                </a:ln>
                <a:solidFill>
                  <a:srgbClr val="000000"/>
                </a:solidFill>
              </a:rPr>
              <a:t>РОССИЙСКОЙ </a:t>
            </a:r>
            <a:r>
              <a:rPr lang="ru-RU" altLang="ru-RU" sz="1200" b="1" dirty="0" smtClean="0">
                <a:ln w="6350">
                  <a:noFill/>
                </a:ln>
                <a:solidFill>
                  <a:srgbClr val="000000"/>
                </a:solidFill>
              </a:rPr>
              <a:t>ФЕДЕРАЦИИ от </a:t>
            </a:r>
            <a:r>
              <a:rPr lang="ru-RU" altLang="ru-RU" sz="1200" b="1" dirty="0">
                <a:ln w="6350">
                  <a:noFill/>
                </a:ln>
                <a:solidFill>
                  <a:srgbClr val="000000"/>
                </a:solidFill>
              </a:rPr>
              <a:t>30 июля 2004 г. N 401</a:t>
            </a:r>
          </a:p>
          <a:p>
            <a:pPr marL="85725" algn="r">
              <a:spcBef>
                <a:spcPct val="0"/>
              </a:spcBef>
            </a:pPr>
            <a:r>
              <a:rPr lang="ru-RU" altLang="ru-RU" sz="1200" b="1" dirty="0">
                <a:ln w="6350">
                  <a:noFill/>
                </a:ln>
                <a:solidFill>
                  <a:schemeClr val="accent1">
                    <a:lumMod val="50000"/>
                  </a:schemeClr>
                </a:solidFill>
              </a:rPr>
              <a:t>ПОЛОЖЕНИЕ О ФЕДЕРАЛЬНОЙ СЛУЖБЕ ПО ЭКОЛОГИЧЕСКОМУ, ТЕХНОЛОГИЧЕСКОМУ И АТОМНОМУ НАДЗОРУ</a:t>
            </a:r>
          </a:p>
        </p:txBody>
      </p:sp>
    </p:spTree>
    <p:extLst>
      <p:ext uri="{BB962C8B-B14F-4D97-AF65-F5344CB8AC3E}">
        <p14:creationId xmlns:p14="http://schemas.microsoft.com/office/powerpoint/2010/main" val="3965855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3297535"/>
            <a:ext cx="8964488" cy="707886"/>
          </a:xfrm>
          <a:prstGeom prst="rect">
            <a:avLst/>
          </a:prstGeom>
          <a:noFill/>
        </p:spPr>
        <p:txBody>
          <a:bodyPr wrap="square">
            <a:spAutoFit/>
          </a:bodyPr>
          <a:lstStyle/>
          <a:p>
            <a:pPr algn="ctr">
              <a:defRPr/>
            </a:pPr>
            <a:r>
              <a:rPr lang="ru-RU" sz="4000" b="1" dirty="0">
                <a:ln w="6600">
                  <a:solidFill>
                    <a:schemeClr val="accent2"/>
                  </a:solidFill>
                  <a:prstDash val="solid"/>
                </a:ln>
                <a:solidFill>
                  <a:srgbClr val="FFFFFF"/>
                </a:solidFill>
                <a:effectLst>
                  <a:outerShdw dist="38100" dir="2700000" algn="tl" rotWithShape="0">
                    <a:schemeClr val="accent2"/>
                  </a:outerShdw>
                </a:effectLst>
              </a:rPr>
              <a:t>БЛАГОДАРЮ ЗА ВНИМАНИЕ</a:t>
            </a:r>
          </a:p>
        </p:txBody>
      </p:sp>
      <p:sp>
        <p:nvSpPr>
          <p:cNvPr id="2" name="Прямоугольник 1"/>
          <p:cNvSpPr/>
          <p:nvPr/>
        </p:nvSpPr>
        <p:spPr>
          <a:xfrm>
            <a:off x="107504" y="5013176"/>
            <a:ext cx="5364088" cy="1477328"/>
          </a:xfrm>
          <a:prstGeom prst="rect">
            <a:avLst/>
          </a:prstGeom>
        </p:spPr>
        <p:txBody>
          <a:bodyPr wrap="square">
            <a:spAutoFit/>
          </a:bodyPr>
          <a:lstStyle/>
          <a:p>
            <a:pPr algn="ctr"/>
            <a:r>
              <a:rPr lang="ru-RU" b="1" dirty="0"/>
              <a:t>Заместитель руководителя </a:t>
            </a:r>
            <a:endParaRPr lang="ru-RU" b="1" dirty="0" smtClean="0"/>
          </a:p>
          <a:p>
            <a:pPr algn="ctr"/>
            <a:r>
              <a:rPr lang="ru-RU" b="1" dirty="0" smtClean="0"/>
              <a:t>Луковников </a:t>
            </a:r>
            <a:r>
              <a:rPr lang="ru-RU" b="1" dirty="0"/>
              <a:t>Сергей Владимирович </a:t>
            </a:r>
            <a:r>
              <a:rPr lang="ru-RU" dirty="0"/>
              <a:t/>
            </a:r>
            <a:br>
              <a:rPr lang="ru-RU" dirty="0"/>
            </a:br>
            <a:endParaRPr lang="ru-RU" dirty="0"/>
          </a:p>
          <a:p>
            <a:pPr algn="ctr"/>
            <a:r>
              <a:rPr lang="ru-RU" dirty="0"/>
              <a:t>г. Санкт-Петербург, ул. Малая Монетная, 2А, </a:t>
            </a:r>
            <a:endParaRPr lang="ru-RU" dirty="0" smtClean="0"/>
          </a:p>
          <a:p>
            <a:pPr algn="ctr"/>
            <a:r>
              <a:rPr lang="ru-RU" dirty="0" smtClean="0"/>
              <a:t>тел</a:t>
            </a:r>
            <a:r>
              <a:rPr lang="ru-RU" dirty="0"/>
              <a:t>. (812)643-60-91; </a:t>
            </a:r>
            <a:r>
              <a:rPr lang="ru-RU" dirty="0" err="1"/>
              <a:t>эл.почта</a:t>
            </a:r>
            <a:r>
              <a:rPr lang="ru-RU" dirty="0"/>
              <a:t>: </a:t>
            </a:r>
            <a:r>
              <a:rPr lang="ru-RU" dirty="0">
                <a:hlinkClick r:id="rId4"/>
              </a:rPr>
              <a:t>se-nrs@gosnadzor.ru</a:t>
            </a:r>
            <a:endParaRPr lang="ru-RU" dirty="0"/>
          </a:p>
        </p:txBody>
      </p:sp>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4005421"/>
            <a:ext cx="3129880" cy="2629099"/>
          </a:xfrm>
          <a:prstGeom prst="rect">
            <a:avLst/>
          </a:prstGeom>
          <a:effectLst>
            <a:glow rad="139700">
              <a:schemeClr val="accent6">
                <a:satMod val="175000"/>
                <a:alpha val="40000"/>
              </a:schemeClr>
            </a:glow>
          </a:effectLst>
        </p:spPr>
      </p:pic>
      <p:sp>
        <p:nvSpPr>
          <p:cNvPr id="3" name="Номер слайда 2"/>
          <p:cNvSpPr>
            <a:spLocks noGrp="1"/>
          </p:cNvSpPr>
          <p:nvPr>
            <p:ph type="sldNum" sz="quarter" idx="4294967295"/>
          </p:nvPr>
        </p:nvSpPr>
        <p:spPr>
          <a:xfrm>
            <a:off x="8388350" y="6524625"/>
            <a:ext cx="755650" cy="333375"/>
          </a:xfrm>
        </p:spPr>
        <p:txBody>
          <a:bodyPr/>
          <a:lstStyle/>
          <a:p>
            <a:fld id="{33D6E5A2-EC83-451F-A719-9AC1370DD5CF}" type="slidenum">
              <a:rPr lang="ru-RU" smtClean="0"/>
              <a:pPr/>
              <a:t>40</a:t>
            </a:fld>
            <a:endParaRPr lang="ru-RU"/>
          </a:p>
        </p:txBody>
      </p:sp>
      <p:pic>
        <p:nvPicPr>
          <p:cNvPr id="7" name="Рисунок 6"/>
          <p:cNvPicPr>
            <a:picLocks noChangeAspect="1"/>
          </p:cNvPicPr>
          <p:nvPr/>
        </p:nvPicPr>
        <p:blipFill>
          <a:blip r:embed="rId6"/>
          <a:stretch>
            <a:fillRect/>
          </a:stretch>
        </p:blipFill>
        <p:spPr>
          <a:xfrm>
            <a:off x="0" y="1844824"/>
            <a:ext cx="2202179" cy="1656184"/>
          </a:xfrm>
          <a:prstGeom prst="rect">
            <a:avLst/>
          </a:prstGeom>
        </p:spPr>
      </p:pic>
    </p:spTree>
    <p:custDataLst>
      <p:tags r:id="rId1"/>
    </p:custDataLst>
    <p:extLst>
      <p:ext uri="{BB962C8B-B14F-4D97-AF65-F5344CB8AC3E}">
        <p14:creationId xmlns:p14="http://schemas.microsoft.com/office/powerpoint/2010/main" val="402695713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common1\Desktop\Дизайн\Презентации\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776738"/>
            <a:ext cx="8208912"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EEB8BA8C-2C98-4983-96D2-41D5C68AFBE2}"/>
              </a:ext>
            </a:extLst>
          </p:cNvPr>
          <p:cNvPicPr>
            <a:picLocks noChangeAspect="1"/>
          </p:cNvPicPr>
          <p:nvPr/>
        </p:nvPicPr>
        <p:blipFill>
          <a:blip r:embed="rId3"/>
          <a:stretch>
            <a:fillRect/>
          </a:stretch>
        </p:blipFill>
        <p:spPr>
          <a:xfrm flipH="1">
            <a:off x="107504" y="1656126"/>
            <a:ext cx="1078044" cy="1369116"/>
          </a:xfrm>
          <a:prstGeom prst="rect">
            <a:avLst/>
          </a:prstGeom>
        </p:spPr>
      </p:pic>
      <p:sp>
        <p:nvSpPr>
          <p:cNvPr id="2" name="Заголовок 1"/>
          <p:cNvSpPr>
            <a:spLocks noGrp="1"/>
          </p:cNvSpPr>
          <p:nvPr>
            <p:ph type="ctrTitle"/>
          </p:nvPr>
        </p:nvSpPr>
        <p:spPr>
          <a:xfrm>
            <a:off x="25286" y="1136711"/>
            <a:ext cx="9144000" cy="492089"/>
          </a:xfrm>
        </p:spPr>
        <p:txBody>
          <a:bodyPr>
            <a:normAutofit fontScale="90000"/>
          </a:bodyPr>
          <a:lstStyle/>
          <a:p>
            <a:r>
              <a:rPr lang="ru-RU" b="1" dirty="0"/>
              <a:t>Контрольно-надзорная деятельность Ростехнадзора в области использования атомной энергии осуществляется в соответствии с:</a:t>
            </a:r>
            <a:endParaRPr lang="ru-RU" dirty="0"/>
          </a:p>
        </p:txBody>
      </p:sp>
      <p:sp>
        <p:nvSpPr>
          <p:cNvPr id="3" name="Номер слайда 2"/>
          <p:cNvSpPr>
            <a:spLocks noGrp="1"/>
          </p:cNvSpPr>
          <p:nvPr>
            <p:ph type="sldNum" sz="quarter" idx="12"/>
          </p:nvPr>
        </p:nvSpPr>
        <p:spPr/>
        <p:txBody>
          <a:bodyPr/>
          <a:lstStyle/>
          <a:p>
            <a:fld id="{9BBB63BC-7EC6-405B-A8B3-990F8CBB9186}" type="slidenum">
              <a:rPr lang="ru-RU" smtClean="0"/>
              <a:pPr/>
              <a:t>5</a:t>
            </a:fld>
            <a:endParaRPr lang="ru-RU" dirty="0"/>
          </a:p>
        </p:txBody>
      </p:sp>
      <p:sp>
        <p:nvSpPr>
          <p:cNvPr id="4" name="Прямоугольник 3"/>
          <p:cNvSpPr/>
          <p:nvPr/>
        </p:nvSpPr>
        <p:spPr>
          <a:xfrm>
            <a:off x="899592" y="1916832"/>
            <a:ext cx="8064896" cy="3914918"/>
          </a:xfrm>
          <a:prstGeom prst="rect">
            <a:avLst/>
          </a:prstGeom>
        </p:spPr>
        <p:txBody>
          <a:bodyPr wrap="square">
            <a:spAutoFit/>
          </a:bodyPr>
          <a:lstStyle/>
          <a:p>
            <a:pPr marL="457200" indent="-457200" algn="just" fontAlgn="base">
              <a:lnSpc>
                <a:spcPct val="115000"/>
              </a:lnSpc>
              <a:buFont typeface="Wingdings" panose="05000000000000000000" pitchFamily="2" charset="2"/>
              <a:buChar char="Ø"/>
            </a:pPr>
            <a:r>
              <a:rPr lang="ru-RU" dirty="0"/>
              <a:t>Федеральным законом от 26 декабря 2008 г. № </a:t>
            </a:r>
            <a:r>
              <a:rPr lang="ru-RU" dirty="0">
                <a:effectLst>
                  <a:outerShdw blurRad="38100" dist="38100" dir="2700000" algn="tl">
                    <a:srgbClr val="000000">
                      <a:alpha val="43137"/>
                    </a:srgbClr>
                  </a:outerShdw>
                </a:effectLst>
              </a:rPr>
              <a:t>294-ФЗ</a:t>
            </a:r>
            <a:r>
              <a:rPr lang="ru-RU" dirty="0"/>
              <a:t> «О защите прав юридических лиц и индивидуальных предпринимателей при осуществлении государственного контроля (надзора) и муниципального контроля</a:t>
            </a:r>
            <a:r>
              <a:rPr lang="ru-RU" dirty="0" smtClean="0"/>
              <a:t>»;</a:t>
            </a:r>
          </a:p>
          <a:p>
            <a:pPr marL="457200" indent="-457200" algn="just" fontAlgn="base">
              <a:lnSpc>
                <a:spcPct val="115000"/>
              </a:lnSpc>
              <a:buFont typeface="Wingdings" panose="05000000000000000000" pitchFamily="2" charset="2"/>
              <a:buChar char="Ø"/>
            </a:pPr>
            <a:r>
              <a:rPr lang="ru-RU" dirty="0" smtClean="0"/>
              <a:t>Федеральным </a:t>
            </a:r>
            <a:r>
              <a:rPr lang="ru-RU" dirty="0"/>
              <a:t>законом от 21 ноября 1995 г. </a:t>
            </a:r>
            <a:r>
              <a:rPr lang="ru-RU" dirty="0">
                <a:effectLst>
                  <a:outerShdw blurRad="38100" dist="38100" dir="2700000" algn="tl">
                    <a:srgbClr val="000000">
                      <a:alpha val="43137"/>
                    </a:srgbClr>
                  </a:outerShdw>
                </a:effectLst>
              </a:rPr>
              <a:t>№ 170-ФЗ </a:t>
            </a:r>
            <a:r>
              <a:rPr lang="ru-RU" dirty="0"/>
              <a:t>«Об использовании атомной энергии», а также следующими нормативными правовыми актами Правительства Российской Федерации и Ростехнадзора:</a:t>
            </a:r>
          </a:p>
          <a:p>
            <a:pPr marL="457200" indent="-457200" algn="just" fontAlgn="base">
              <a:lnSpc>
                <a:spcPct val="115000"/>
              </a:lnSpc>
              <a:buFont typeface="Wingdings" panose="05000000000000000000" pitchFamily="2" charset="2"/>
              <a:buChar char="Ø"/>
            </a:pPr>
            <a:r>
              <a:rPr lang="ru-RU" dirty="0" smtClean="0"/>
              <a:t>Положением </a:t>
            </a:r>
            <a:r>
              <a:rPr lang="ru-RU" dirty="0"/>
              <a:t>о федеральном государственном надзоре в области использования атомной энергии, утвержденное постановлением Правительства Российской Федерации от 15 октября 2012 г. </a:t>
            </a:r>
            <a:r>
              <a:rPr lang="ru-RU" dirty="0">
                <a:effectLst>
                  <a:outerShdw blurRad="38100" dist="38100" dir="2700000" algn="tl">
                    <a:srgbClr val="000000">
                      <a:alpha val="43137"/>
                    </a:srgbClr>
                  </a:outerShdw>
                </a:effectLst>
              </a:rPr>
              <a:t>№ 1044 </a:t>
            </a:r>
            <a:r>
              <a:rPr lang="ru-RU" dirty="0"/>
              <a:t>«О федеральном государственном надзоре в области использования атомной энергии</a:t>
            </a:r>
            <a:r>
              <a:rPr lang="ru-RU" dirty="0" smtClean="0"/>
              <a:t>»;</a:t>
            </a:r>
            <a:endParaRPr lang="ru-RU" dirty="0"/>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936" y="5488706"/>
            <a:ext cx="1191312" cy="1191312"/>
          </a:xfrm>
          <a:prstGeom prst="rect">
            <a:avLst/>
          </a:prstGeom>
        </p:spPr>
      </p:pic>
    </p:spTree>
    <p:extLst>
      <p:ext uri="{BB962C8B-B14F-4D97-AF65-F5344CB8AC3E}">
        <p14:creationId xmlns:p14="http://schemas.microsoft.com/office/powerpoint/2010/main" val="65645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286" y="1136711"/>
            <a:ext cx="9144000" cy="492089"/>
          </a:xfrm>
        </p:spPr>
        <p:txBody>
          <a:bodyPr>
            <a:normAutofit fontScale="90000"/>
          </a:bodyPr>
          <a:lstStyle/>
          <a:p>
            <a:r>
              <a:rPr lang="ru-RU" b="1" dirty="0"/>
              <a:t>Контрольно-надзорная деятельность Ростехнадзора в области использования атомной энергии осуществляется в соответствии с:</a:t>
            </a:r>
            <a:endParaRPr lang="ru-RU" dirty="0"/>
          </a:p>
        </p:txBody>
      </p:sp>
      <p:sp>
        <p:nvSpPr>
          <p:cNvPr id="3" name="Номер слайда 2"/>
          <p:cNvSpPr>
            <a:spLocks noGrp="1"/>
          </p:cNvSpPr>
          <p:nvPr>
            <p:ph type="sldNum" sz="quarter" idx="12"/>
          </p:nvPr>
        </p:nvSpPr>
        <p:spPr/>
        <p:txBody>
          <a:bodyPr/>
          <a:lstStyle/>
          <a:p>
            <a:fld id="{9BBB63BC-7EC6-405B-A8B3-990F8CBB9186}" type="slidenum">
              <a:rPr lang="ru-RU" smtClean="0"/>
              <a:pPr/>
              <a:t>6</a:t>
            </a:fld>
            <a:endParaRPr lang="ru-RU" dirty="0"/>
          </a:p>
        </p:txBody>
      </p:sp>
      <p:sp>
        <p:nvSpPr>
          <p:cNvPr id="4" name="Прямоугольник 3"/>
          <p:cNvSpPr/>
          <p:nvPr/>
        </p:nvSpPr>
        <p:spPr>
          <a:xfrm>
            <a:off x="179512" y="1797875"/>
            <a:ext cx="8568952" cy="2853089"/>
          </a:xfrm>
          <a:prstGeom prst="rect">
            <a:avLst/>
          </a:prstGeom>
        </p:spPr>
        <p:txBody>
          <a:bodyPr wrap="square">
            <a:spAutoFit/>
          </a:bodyPr>
          <a:lstStyle/>
          <a:p>
            <a:pPr marL="457200" indent="-457200" algn="just" fontAlgn="base">
              <a:lnSpc>
                <a:spcPct val="115000"/>
              </a:lnSpc>
              <a:buFont typeface="Wingdings" panose="05000000000000000000" pitchFamily="2" charset="2"/>
              <a:buChar char="Ø"/>
            </a:pPr>
            <a:r>
              <a:rPr lang="ru-RU" dirty="0" smtClean="0">
                <a:effectLst>
                  <a:outerShdw blurRad="38100" dist="38100" dir="2700000" algn="tl">
                    <a:srgbClr val="000000">
                      <a:alpha val="43137"/>
                    </a:srgbClr>
                  </a:outerShdw>
                </a:effectLst>
              </a:rPr>
              <a:t>Положение</a:t>
            </a:r>
            <a:r>
              <a:rPr lang="ru-RU" dirty="0" smtClean="0"/>
              <a:t> </a:t>
            </a:r>
            <a:r>
              <a:rPr lang="ru-RU" dirty="0">
                <a:effectLst>
                  <a:outerShdw blurRad="38100" dist="38100" dir="2700000" algn="tl">
                    <a:srgbClr val="000000">
                      <a:alpha val="43137"/>
                    </a:srgbClr>
                  </a:outerShdw>
                </a:effectLst>
              </a:rPr>
              <a:t>о режиме постоянного государственного надзора </a:t>
            </a:r>
            <a:r>
              <a:rPr lang="ru-RU" dirty="0"/>
              <a:t>на объектах использования атомной энергии, утвержденное постановлением Правительства Российской Федерации от 23 апреля 2012 г. № 373 «Об утверждении положения о режиме постоянного государственного надзора на объектах использования атомной энергии»;</a:t>
            </a:r>
          </a:p>
          <a:p>
            <a:pPr marL="457200" indent="-457200" algn="just" fontAlgn="base">
              <a:lnSpc>
                <a:spcPct val="115000"/>
              </a:lnSpc>
              <a:buFont typeface="Wingdings" panose="05000000000000000000" pitchFamily="2" charset="2"/>
              <a:buChar char="Ø"/>
            </a:pPr>
            <a:r>
              <a:rPr lang="ru-RU" dirty="0">
                <a:effectLst>
                  <a:outerShdw blurRad="38100" dist="38100" dir="2700000" algn="tl">
                    <a:srgbClr val="000000">
                      <a:alpha val="43137"/>
                    </a:srgbClr>
                  </a:outerShdw>
                </a:effectLst>
              </a:rPr>
              <a:t>Перечень объектов использов</a:t>
            </a:r>
            <a:r>
              <a:rPr lang="ru-RU"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ания атомной энергии</a:t>
            </a:r>
            <a:r>
              <a:rPr lang="ru-RU" sz="1600" dirty="0">
                <a:latin typeface="Arial" panose="020B0604020202020204" pitchFamily="34" charset="0"/>
                <a:cs typeface="Arial" panose="020B0604020202020204" pitchFamily="34" charset="0"/>
              </a:rPr>
              <a:t>, в отношении которых вводится режим постоянного государственного надзора, утвержденный распоряжением Правительства Российской Федерации от 23 апреля </a:t>
            </a:r>
            <a:r>
              <a:rPr lang="ru-RU" sz="1600" dirty="0" smtClean="0">
                <a:latin typeface="Arial" panose="020B0604020202020204" pitchFamily="34" charset="0"/>
                <a:cs typeface="Arial" panose="020B0604020202020204" pitchFamily="34" charset="0"/>
              </a:rPr>
              <a:t>2012г</a:t>
            </a:r>
            <a:r>
              <a:rPr lang="ru-RU" sz="1600" dirty="0">
                <a:latin typeface="Arial" panose="020B0604020202020204" pitchFamily="34" charset="0"/>
                <a:cs typeface="Arial" panose="020B0604020202020204" pitchFamily="34" charset="0"/>
              </a:rPr>
              <a:t>.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 610-р</a:t>
            </a:r>
            <a:r>
              <a:rPr lang="ru-RU" sz="1600" dirty="0" smtClean="0">
                <a:latin typeface="Arial" panose="020B0604020202020204" pitchFamily="34" charset="0"/>
                <a:cs typeface="Arial" panose="020B0604020202020204" pitchFamily="34" charset="0"/>
              </a:rPr>
              <a:t>;</a:t>
            </a:r>
            <a:endParaRPr lang="ru-RU" sz="1600" dirty="0" smtClean="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cstate="print">
            <a:extLst>
              <a:ext uri="{BEBA8EAE-BF5A-486C-A8C5-ECC9F3942E4B}">
                <a14:imgProps xmlns:a14="http://schemas.microsoft.com/office/drawing/2010/main">
                  <a14:imgLayer r:embed="rId3">
                    <a14:imgEffect>
                      <a14:backgroundRemoval t="1653" b="98898" l="0" r="100000">
                        <a14:foregroundMark x1="61285" y1="55372" x2="61285" y2="55372"/>
                        <a14:foregroundMark x1="64410" y1="55372" x2="64410" y2="55372"/>
                        <a14:foregroundMark x1="74653" y1="89532" x2="74653" y2="89532"/>
                        <a14:foregroundMark x1="78125" y1="84848" x2="78125" y2="84848"/>
                        <a14:foregroundMark x1="82292" y1="75482" x2="82292" y2="75482"/>
                        <a14:foregroundMark x1="85243" y1="72176" x2="85243" y2="72176"/>
                        <a14:foregroundMark x1="79688" y1="78512" x2="79688" y2="78512"/>
                        <a14:foregroundMark x1="62326" y1="95317" x2="62326" y2="95317"/>
                        <a14:foregroundMark x1="59549" y1="96143" x2="59549" y2="96143"/>
                        <a14:foregroundMark x1="56944" y1="93939" x2="56944" y2="93939"/>
                        <a14:foregroundMark x1="52951" y1="92562" x2="52951" y2="92562"/>
                        <a14:foregroundMark x1="48958" y1="89532" x2="48958" y2="89532"/>
                        <a14:foregroundMark x1="43576" y1="87052" x2="43576" y2="87052"/>
                        <a14:foregroundMark x1="41667" y1="84573" x2="41667" y2="84573"/>
                        <a14:foregroundMark x1="39583" y1="83196" x2="39583" y2="83196"/>
                        <a14:foregroundMark x1="19097" y1="69146" x2="19097" y2="69146"/>
                        <a14:foregroundMark x1="19965" y1="70799" x2="19965" y2="70799"/>
                        <a14:foregroundMark x1="21354" y1="71901" x2="21354" y2="71901"/>
                        <a14:foregroundMark x1="22917" y1="72727" x2="22917" y2="72727"/>
                        <a14:foregroundMark x1="25000" y1="74105" x2="25000" y2="74105"/>
                        <a14:foregroundMark x1="25000" y1="74105" x2="25000" y2="74105"/>
                      </a14:backgroundRemoval>
                    </a14:imgEffect>
                  </a14:imgLayer>
                </a14:imgProps>
              </a:ext>
              <a:ext uri="{28A0092B-C50C-407E-A947-70E740481C1C}">
                <a14:useLocalDpi xmlns:a14="http://schemas.microsoft.com/office/drawing/2010/main" val="0"/>
              </a:ext>
            </a:extLst>
          </a:blip>
          <a:stretch>
            <a:fillRect/>
          </a:stretch>
        </p:blipFill>
        <p:spPr>
          <a:xfrm flipH="1">
            <a:off x="5863495" y="4797152"/>
            <a:ext cx="3271188" cy="2060849"/>
          </a:xfrm>
          <a:prstGeom prst="rect">
            <a:avLst/>
          </a:prstGeom>
        </p:spPr>
      </p:pic>
      <p:sp>
        <p:nvSpPr>
          <p:cNvPr id="6" name="Прямоугольник 5"/>
          <p:cNvSpPr/>
          <p:nvPr/>
        </p:nvSpPr>
        <p:spPr>
          <a:xfrm>
            <a:off x="137934" y="4534220"/>
            <a:ext cx="5786810" cy="2003625"/>
          </a:xfrm>
          <a:prstGeom prst="rect">
            <a:avLst/>
          </a:prstGeom>
        </p:spPr>
        <p:txBody>
          <a:bodyPr wrap="square">
            <a:spAutoFit/>
          </a:bodyPr>
          <a:lstStyle/>
          <a:p>
            <a:pPr marL="457200" indent="-457200" algn="just" fontAlgn="base">
              <a:lnSpc>
                <a:spcPct val="115000"/>
              </a:lnSpc>
              <a:buFont typeface="Wingdings" panose="05000000000000000000" pitchFamily="2" charset="2"/>
              <a:buChar char="Ø"/>
            </a:pPr>
            <a:r>
              <a:rPr lang="ru-RU" dirty="0">
                <a:cs typeface="Arial" panose="020B0604020202020204" pitchFamily="34" charset="0"/>
              </a:rPr>
              <a:t>Приказ Руководителя Управления от 18 января 2022г. № ПР-460-1-о «</a:t>
            </a:r>
            <a:r>
              <a:rPr lang="ru-RU" dirty="0">
                <a:effectLst>
                  <a:outerShdw blurRad="38100" dist="38100" dir="2700000" algn="tl">
                    <a:srgbClr val="000000">
                      <a:alpha val="43137"/>
                    </a:srgbClr>
                  </a:outerShdw>
                </a:effectLst>
                <a:cs typeface="Arial" panose="020B0604020202020204" pitchFamily="34" charset="0"/>
              </a:rPr>
              <a:t>Об утверждении списка должностных лиц </a:t>
            </a:r>
            <a:r>
              <a:rPr lang="ru-RU" dirty="0">
                <a:cs typeface="Arial" panose="020B0604020202020204" pitchFamily="34" charset="0"/>
              </a:rPr>
              <a:t>Северо-Европейского МТУ по надзору за ЯРБ Ростехнадзора, </a:t>
            </a:r>
            <a:r>
              <a:rPr lang="ru-RU" dirty="0">
                <a:effectLst>
                  <a:outerShdw blurRad="38100" dist="38100" dir="2700000" algn="tl">
                    <a:srgbClr val="000000">
                      <a:alpha val="43137"/>
                    </a:srgbClr>
                  </a:outerShdw>
                </a:effectLst>
                <a:cs typeface="Arial" panose="020B0604020202020204" pitchFamily="34" charset="0"/>
              </a:rPr>
              <a:t>уполномоченных на осуществление постоянного государственного надзора</a:t>
            </a:r>
            <a:r>
              <a:rPr lang="ru-RU" dirty="0" smtClean="0">
                <a:effectLst>
                  <a:outerShdw blurRad="38100" dist="38100" dir="2700000" algn="tl">
                    <a:srgbClr val="000000">
                      <a:alpha val="43137"/>
                    </a:srgbClr>
                  </a:outerShdw>
                </a:effectLst>
                <a:cs typeface="Arial" panose="020B0604020202020204" pitchFamily="34" charset="0"/>
              </a:rPr>
              <a:t>».</a:t>
            </a:r>
            <a:endParaRPr lang="ru-RU" dirty="0">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229360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ommon1\Desktop\Дизайн\Презентации\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776738"/>
            <a:ext cx="8208912" cy="1047750"/>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9BBB63BC-7EC6-405B-A8B3-990F8CBB9186}" type="slidenum">
              <a:rPr lang="ru-RU" smtClean="0"/>
              <a:pPr/>
              <a:t>7</a:t>
            </a:fld>
            <a:endParaRPr lang="ru-RU" dirty="0"/>
          </a:p>
        </p:txBody>
      </p:sp>
      <p:sp>
        <p:nvSpPr>
          <p:cNvPr id="4" name="Прямоугольник 3"/>
          <p:cNvSpPr/>
          <p:nvPr/>
        </p:nvSpPr>
        <p:spPr>
          <a:xfrm>
            <a:off x="413283" y="1340768"/>
            <a:ext cx="8352929" cy="4770537"/>
          </a:xfrm>
          <a:prstGeom prst="rect">
            <a:avLst/>
          </a:prstGeom>
        </p:spPr>
        <p:txBody>
          <a:bodyPr wrap="square">
            <a:spAutoFit/>
          </a:bodyPr>
          <a:lstStyle/>
          <a:p>
            <a:pPr indent="355600" algn="just" fontAlgn="base">
              <a:buFont typeface="Wingdings" panose="05000000000000000000" pitchFamily="2" charset="2"/>
              <a:buChar char="Ø"/>
            </a:pPr>
            <a:r>
              <a:rPr lang="ru-RU" sz="1600" dirty="0" smtClean="0">
                <a:effectLst>
                  <a:outerShdw blurRad="38100" dist="38100" dir="2700000" algn="tl">
                    <a:srgbClr val="000000">
                      <a:alpha val="43137"/>
                    </a:srgbClr>
                  </a:outerShdw>
                </a:effectLst>
              </a:rPr>
              <a:t>Административный </a:t>
            </a:r>
            <a:r>
              <a:rPr lang="ru-RU" sz="1600" dirty="0">
                <a:effectLst>
                  <a:outerShdw blurRad="38100" dist="38100" dir="2700000" algn="tl">
                    <a:srgbClr val="000000">
                      <a:alpha val="43137"/>
                    </a:srgbClr>
                  </a:outerShdw>
                </a:effectLst>
              </a:rPr>
              <a:t>регламент </a:t>
            </a:r>
            <a:r>
              <a:rPr lang="ru-RU" sz="1600" dirty="0"/>
              <a:t>по исполнению Федеральной службой </a:t>
            </a:r>
            <a:br>
              <a:rPr lang="ru-RU" sz="1600" dirty="0"/>
            </a:br>
            <a:r>
              <a:rPr lang="ru-RU" sz="1600" dirty="0"/>
              <a:t>по экологическому, технологическому и атомному надзору государственной функции по федеральному государственному надзору в области использования атомной энергии, утвержденный приказом Ростехнадзора от 7 июня 2013 г.</a:t>
            </a:r>
            <a:br>
              <a:rPr lang="ru-RU" sz="1600" dirty="0"/>
            </a:br>
            <a:r>
              <a:rPr lang="ru-RU" sz="1600" b="1" dirty="0"/>
              <a:t> № 248 </a:t>
            </a:r>
            <a:r>
              <a:rPr lang="ru-RU" sz="1600" dirty="0"/>
              <a:t>(зарегистрирован в Минюсте России 25 июля 2013 г., рег. № 29174);</a:t>
            </a:r>
          </a:p>
          <a:p>
            <a:pPr indent="355600" algn="just" fontAlgn="base">
              <a:buFont typeface="Wingdings" panose="05000000000000000000" pitchFamily="2" charset="2"/>
              <a:buChar char="Ø"/>
            </a:pPr>
            <a:r>
              <a:rPr lang="ru-RU" sz="1600" dirty="0">
                <a:effectLst>
                  <a:outerShdw blurRad="38100" dist="38100" dir="2700000" algn="tl">
                    <a:srgbClr val="000000">
                      <a:alpha val="43137"/>
                    </a:srgbClr>
                  </a:outerShdw>
                </a:effectLst>
              </a:rPr>
              <a:t>Административный регламент </a:t>
            </a:r>
            <a:r>
              <a:rPr lang="ru-RU" sz="1600" dirty="0"/>
              <a:t>по исполнению Федеральной службой </a:t>
            </a:r>
            <a:br>
              <a:rPr lang="ru-RU" sz="1600" dirty="0"/>
            </a:br>
            <a:r>
              <a:rPr lang="ru-RU" sz="1600" dirty="0"/>
              <a:t>по экологическому, технологическому и атомному надзору государственной функции по осуществлению контроля и надзора за физической защитой ядерных установок, радиационных источников, пунктов хранения, ядерных материалов </a:t>
            </a:r>
            <a:br>
              <a:rPr lang="ru-RU" sz="1600" dirty="0"/>
            </a:br>
            <a:r>
              <a:rPr lang="ru-RU" sz="1600" dirty="0"/>
              <a:t>и радиоактивных веществ, за системами единого государственного учета </a:t>
            </a:r>
            <a:br>
              <a:rPr lang="ru-RU" sz="1600" dirty="0"/>
            </a:br>
            <a:r>
              <a:rPr lang="ru-RU" sz="1600" dirty="0"/>
              <a:t>и контроля ядерных материалов, радиоактивных веществ, радиоактивных отходов, утвержденный приказом Ростехнадзора от 15 декабря 2011 г. </a:t>
            </a:r>
            <a:r>
              <a:rPr lang="ru-RU" sz="1600" b="1" dirty="0"/>
              <a:t>№ 703   </a:t>
            </a:r>
            <a:r>
              <a:rPr lang="ru-RU" sz="1600" dirty="0"/>
              <a:t>(зарегистрирован в Минюсте России 16 апреля 2012 г., рег. № 23845).</a:t>
            </a:r>
          </a:p>
          <a:p>
            <a:pPr indent="355600" algn="just" fontAlgn="base">
              <a:buFont typeface="Wingdings" panose="05000000000000000000" pitchFamily="2" charset="2"/>
              <a:buChar char="Ø"/>
            </a:pPr>
            <a:r>
              <a:rPr lang="ru-RU" sz="1600" b="1" dirty="0"/>
              <a:t>Перечень нормативных правовых актов, </a:t>
            </a:r>
            <a:r>
              <a:rPr lang="ru-RU" sz="1600" dirty="0"/>
              <a:t>устанавливающих обязательные требования, приведен в приложении № 3 к приказу </a:t>
            </a:r>
            <a:r>
              <a:rPr lang="ru-RU" sz="1600" dirty="0" smtClean="0"/>
              <a:t>Ростехнадзора от </a:t>
            </a:r>
            <a:r>
              <a:rPr lang="ru-RU" sz="1600" dirty="0"/>
              <a:t>17 октября 2016 г</a:t>
            </a:r>
            <a:r>
              <a:rPr lang="ru-RU" sz="1600" b="1" dirty="0"/>
              <a:t>. </a:t>
            </a:r>
            <a:r>
              <a:rPr lang="ru-RU" sz="1600" b="1" dirty="0">
                <a:effectLst>
                  <a:outerShdw blurRad="38100" dist="38100" dir="2700000" algn="tl">
                    <a:srgbClr val="000000">
                      <a:alpha val="43137"/>
                    </a:srgbClr>
                  </a:outerShdw>
                </a:effectLst>
              </a:rPr>
              <a:t>№ </a:t>
            </a:r>
            <a:r>
              <a:rPr lang="ru-RU" sz="1600" dirty="0">
                <a:effectLst>
                  <a:outerShdw blurRad="38100" dist="38100" dir="2700000" algn="tl">
                    <a:srgbClr val="000000">
                      <a:alpha val="43137"/>
                    </a:srgbClr>
                  </a:outerShdw>
                </a:effectLst>
              </a:rPr>
              <a:t>421 </a:t>
            </a:r>
            <a:r>
              <a:rPr lang="ru-RU" sz="1600" dirty="0"/>
              <a:t>«Об утверждении перечней правовых актов, содержащих обязательные требования, соблюдение которых </a:t>
            </a:r>
            <a:r>
              <a:rPr lang="ru-RU" sz="1600" dirty="0" smtClean="0"/>
              <a:t>оценивается при </a:t>
            </a:r>
            <a:r>
              <a:rPr lang="ru-RU" sz="1600" dirty="0"/>
              <a:t>проведении мероприятий по контролю в рамках осуществления видов государственного контроля (надзора), отнесенных к компетенции Федеральной службы по экологическому, технологическому и атомному надзору». </a:t>
            </a:r>
          </a:p>
        </p:txBody>
      </p:sp>
    </p:spTree>
    <p:extLst>
      <p:ext uri="{BB962C8B-B14F-4D97-AF65-F5344CB8AC3E}">
        <p14:creationId xmlns:p14="http://schemas.microsoft.com/office/powerpoint/2010/main" val="123701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390" y="0"/>
            <a:ext cx="659620"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Заголовок 2"/>
          <p:cNvSpPr>
            <a:spLocks noGrp="1"/>
          </p:cNvSpPr>
          <p:nvPr>
            <p:ph type="ctrTitle"/>
          </p:nvPr>
        </p:nvSpPr>
        <p:spPr>
          <a:xfrm>
            <a:off x="107504" y="1026469"/>
            <a:ext cx="8972915" cy="492089"/>
          </a:xfrm>
        </p:spPr>
        <p:txBody>
          <a:bodyPr>
            <a:noAutofit/>
          </a:bodyPr>
          <a:lstStyle/>
          <a:p>
            <a:r>
              <a:rPr lang="ru-RU" sz="2200" b="1" dirty="0" smtClean="0"/>
              <a:t>Объекты проведения государственного контроля (надзора)</a:t>
            </a:r>
            <a:endParaRPr lang="ru-RU" sz="2200" b="1" dirty="0"/>
          </a:p>
        </p:txBody>
      </p:sp>
      <p:sp>
        <p:nvSpPr>
          <p:cNvPr id="2" name="Номер слайда 1"/>
          <p:cNvSpPr>
            <a:spLocks noGrp="1"/>
          </p:cNvSpPr>
          <p:nvPr>
            <p:ph type="sldNum" sz="quarter" idx="12"/>
          </p:nvPr>
        </p:nvSpPr>
        <p:spPr/>
        <p:txBody>
          <a:bodyPr/>
          <a:lstStyle/>
          <a:p>
            <a:fld id="{33D6E5A2-EC83-451F-A719-9AC1370DD5CF}" type="slidenum">
              <a:rPr lang="ru-RU" smtClean="0"/>
              <a:pPr/>
              <a:t>8</a:t>
            </a:fld>
            <a:endParaRPr lang="ru-RU"/>
          </a:p>
        </p:txBody>
      </p:sp>
      <p:sp>
        <p:nvSpPr>
          <p:cNvPr id="17" name="Объект 2"/>
          <p:cNvSpPr>
            <a:spLocks noGrp="1"/>
          </p:cNvSpPr>
          <p:nvPr>
            <p:ph type="subTitle" idx="1"/>
          </p:nvPr>
        </p:nvSpPr>
        <p:spPr>
          <a:xfrm>
            <a:off x="270034" y="2253451"/>
            <a:ext cx="4238385" cy="3260473"/>
          </a:xfrm>
        </p:spPr>
        <p:style>
          <a:lnRef idx="2">
            <a:schemeClr val="accent5"/>
          </a:lnRef>
          <a:fillRef idx="1">
            <a:schemeClr val="lt1"/>
          </a:fillRef>
          <a:effectRef idx="0">
            <a:schemeClr val="accent5"/>
          </a:effectRef>
          <a:fontRef idx="minor">
            <a:schemeClr val="dk1"/>
          </a:fontRef>
        </p:style>
        <p:txBody>
          <a:bodyPr>
            <a:normAutofit/>
          </a:bodyPr>
          <a:lstStyle/>
          <a:p>
            <a:pPr marL="0" indent="304800" algn="just">
              <a:spcBef>
                <a:spcPts val="0"/>
              </a:spcBef>
              <a:buClr>
                <a:schemeClr val="accent1"/>
              </a:buClr>
              <a:buFont typeface="Wingdings 3" panose="05040102010807070707" pitchFamily="18" charset="2"/>
              <a:buChar char=""/>
              <a:defRPr/>
            </a:pPr>
            <a:r>
              <a:rPr lang="ru-RU" sz="1600" dirty="0" smtClean="0">
                <a:solidFill>
                  <a:srgbClr val="404040"/>
                </a:solidFill>
              </a:rPr>
              <a:t>медицина</a:t>
            </a:r>
            <a:r>
              <a:rPr lang="ru-RU" sz="1600" dirty="0">
                <a:solidFill>
                  <a:srgbClr val="404040"/>
                </a:solidFill>
              </a:rPr>
              <a:t>; </a:t>
            </a:r>
          </a:p>
          <a:p>
            <a:pPr marL="0" indent="304800" algn="just">
              <a:spcBef>
                <a:spcPts val="0"/>
              </a:spcBef>
              <a:buClr>
                <a:schemeClr val="accent1"/>
              </a:buClr>
              <a:buFont typeface="Wingdings 3" panose="05040102010807070707" pitchFamily="18" charset="2"/>
              <a:buChar char=""/>
              <a:defRPr/>
            </a:pPr>
            <a:r>
              <a:rPr lang="ru-RU" sz="1600" dirty="0" smtClean="0">
                <a:solidFill>
                  <a:srgbClr val="404040"/>
                </a:solidFill>
              </a:rPr>
              <a:t>промышленность</a:t>
            </a:r>
            <a:r>
              <a:rPr lang="ru-RU" sz="1600" dirty="0">
                <a:solidFill>
                  <a:srgbClr val="404040"/>
                </a:solidFill>
              </a:rPr>
              <a:t>;</a:t>
            </a:r>
          </a:p>
          <a:p>
            <a:pPr marL="0" indent="304800" algn="just">
              <a:spcBef>
                <a:spcPts val="0"/>
              </a:spcBef>
              <a:buClr>
                <a:schemeClr val="accent1"/>
              </a:buClr>
              <a:buFont typeface="Wingdings 3" panose="05040102010807070707" pitchFamily="18" charset="2"/>
              <a:buChar char=""/>
              <a:defRPr/>
            </a:pPr>
            <a:r>
              <a:rPr lang="ru-RU" sz="1600" dirty="0" smtClean="0">
                <a:solidFill>
                  <a:srgbClr val="404040"/>
                </a:solidFill>
              </a:rPr>
              <a:t>МО </a:t>
            </a:r>
            <a:r>
              <a:rPr lang="ru-RU" sz="1600" dirty="0">
                <a:solidFill>
                  <a:srgbClr val="404040"/>
                </a:solidFill>
              </a:rPr>
              <a:t>РФ;</a:t>
            </a:r>
          </a:p>
          <a:p>
            <a:pPr marL="0" indent="304800" algn="just">
              <a:spcBef>
                <a:spcPts val="0"/>
              </a:spcBef>
              <a:buClr>
                <a:schemeClr val="accent1"/>
              </a:buClr>
              <a:buFont typeface="Wingdings 3" panose="05040102010807070707" pitchFamily="18" charset="2"/>
              <a:buChar char=""/>
              <a:defRPr/>
            </a:pPr>
            <a:r>
              <a:rPr lang="ru-RU" sz="1600" dirty="0" smtClean="0">
                <a:solidFill>
                  <a:srgbClr val="404040"/>
                </a:solidFill>
              </a:rPr>
              <a:t>ГО </a:t>
            </a:r>
            <a:r>
              <a:rPr lang="ru-RU" sz="1600" dirty="0">
                <a:solidFill>
                  <a:srgbClr val="404040"/>
                </a:solidFill>
              </a:rPr>
              <a:t>и ЧС;</a:t>
            </a:r>
          </a:p>
          <a:p>
            <a:pPr marL="0" indent="304800" algn="just">
              <a:spcBef>
                <a:spcPts val="0"/>
              </a:spcBef>
              <a:buClr>
                <a:schemeClr val="accent1"/>
              </a:buClr>
              <a:buFont typeface="Wingdings 3" panose="05040102010807070707" pitchFamily="18" charset="2"/>
              <a:buChar char=""/>
              <a:defRPr/>
            </a:pPr>
            <a:r>
              <a:rPr lang="ru-RU" sz="1600" dirty="0" smtClean="0">
                <a:solidFill>
                  <a:srgbClr val="404040"/>
                </a:solidFill>
              </a:rPr>
              <a:t>войска </a:t>
            </a:r>
            <a:r>
              <a:rPr lang="ru-RU" sz="1600" dirty="0">
                <a:solidFill>
                  <a:srgbClr val="404040"/>
                </a:solidFill>
              </a:rPr>
              <a:t>национальной гвардии РФ;</a:t>
            </a:r>
          </a:p>
          <a:p>
            <a:pPr marL="0" indent="304800" algn="just">
              <a:spcBef>
                <a:spcPts val="0"/>
              </a:spcBef>
              <a:buClr>
                <a:schemeClr val="accent1"/>
              </a:buClr>
              <a:buFont typeface="Wingdings 3" panose="05040102010807070707" pitchFamily="18" charset="2"/>
              <a:buChar char=""/>
              <a:defRPr/>
            </a:pPr>
            <a:r>
              <a:rPr lang="ru-RU" sz="1600" dirty="0" smtClean="0">
                <a:solidFill>
                  <a:srgbClr val="404040"/>
                </a:solidFill>
              </a:rPr>
              <a:t>УФСИН </a:t>
            </a:r>
            <a:r>
              <a:rPr lang="ru-RU" sz="1600" dirty="0">
                <a:solidFill>
                  <a:srgbClr val="404040"/>
                </a:solidFill>
              </a:rPr>
              <a:t>РФ;</a:t>
            </a:r>
          </a:p>
          <a:p>
            <a:pPr marL="0" indent="304800" algn="just">
              <a:spcBef>
                <a:spcPts val="0"/>
              </a:spcBef>
              <a:buClr>
                <a:schemeClr val="accent1"/>
              </a:buClr>
              <a:buFont typeface="Wingdings 3" panose="05040102010807070707" pitchFamily="18" charset="2"/>
              <a:buChar char=""/>
              <a:defRPr/>
            </a:pPr>
            <a:r>
              <a:rPr lang="ru-RU" sz="1600" dirty="0" smtClean="0">
                <a:solidFill>
                  <a:srgbClr val="404040"/>
                </a:solidFill>
              </a:rPr>
              <a:t>геология</a:t>
            </a:r>
            <a:r>
              <a:rPr lang="ru-RU" sz="1600" dirty="0">
                <a:solidFill>
                  <a:srgbClr val="404040"/>
                </a:solidFill>
              </a:rPr>
              <a:t>;</a:t>
            </a:r>
          </a:p>
          <a:p>
            <a:pPr marL="0" indent="304800" algn="just">
              <a:spcBef>
                <a:spcPts val="0"/>
              </a:spcBef>
              <a:buClr>
                <a:schemeClr val="accent1"/>
              </a:buClr>
              <a:buFont typeface="Wingdings 3" panose="05040102010807070707" pitchFamily="18" charset="2"/>
              <a:buChar char=""/>
              <a:defRPr/>
            </a:pPr>
            <a:r>
              <a:rPr lang="ru-RU" sz="1600" dirty="0" smtClean="0">
                <a:solidFill>
                  <a:srgbClr val="404040"/>
                </a:solidFill>
              </a:rPr>
              <a:t>наука </a:t>
            </a:r>
            <a:r>
              <a:rPr lang="ru-RU" sz="1600" dirty="0">
                <a:solidFill>
                  <a:srgbClr val="404040"/>
                </a:solidFill>
              </a:rPr>
              <a:t>и образование;</a:t>
            </a:r>
          </a:p>
          <a:p>
            <a:pPr marL="0" indent="304800" algn="just">
              <a:spcBef>
                <a:spcPts val="0"/>
              </a:spcBef>
              <a:buClr>
                <a:schemeClr val="accent1"/>
              </a:buClr>
              <a:buFont typeface="Wingdings 3" panose="05040102010807070707" pitchFamily="18" charset="2"/>
              <a:buChar char=""/>
              <a:defRPr/>
            </a:pPr>
            <a:r>
              <a:rPr lang="ru-RU" sz="1600" dirty="0" smtClean="0">
                <a:solidFill>
                  <a:srgbClr val="404040"/>
                </a:solidFill>
              </a:rPr>
              <a:t>метрология</a:t>
            </a:r>
            <a:r>
              <a:rPr lang="ru-RU" sz="1600" dirty="0">
                <a:solidFill>
                  <a:srgbClr val="404040"/>
                </a:solidFill>
              </a:rPr>
              <a:t>;</a:t>
            </a:r>
          </a:p>
          <a:p>
            <a:pPr marL="0" indent="304800" algn="just">
              <a:spcBef>
                <a:spcPts val="0"/>
              </a:spcBef>
              <a:buClr>
                <a:schemeClr val="accent1"/>
              </a:buClr>
              <a:buFont typeface="Wingdings 3" panose="05040102010807070707" pitchFamily="18" charset="2"/>
              <a:buChar char=""/>
              <a:defRPr/>
            </a:pPr>
            <a:r>
              <a:rPr lang="ru-RU" sz="1600" dirty="0" smtClean="0">
                <a:solidFill>
                  <a:srgbClr val="404040"/>
                </a:solidFill>
              </a:rPr>
              <a:t>транспорт</a:t>
            </a:r>
            <a:r>
              <a:rPr lang="ru-RU" sz="1600" dirty="0">
                <a:solidFill>
                  <a:srgbClr val="404040"/>
                </a:solidFill>
              </a:rPr>
              <a:t>; </a:t>
            </a:r>
          </a:p>
          <a:p>
            <a:pPr marL="0" indent="304800" algn="just">
              <a:spcBef>
                <a:spcPts val="0"/>
              </a:spcBef>
              <a:buClr>
                <a:schemeClr val="accent1"/>
              </a:buClr>
              <a:buFont typeface="Wingdings 3" panose="05040102010807070707" pitchFamily="18" charset="2"/>
              <a:buChar char=""/>
              <a:defRPr/>
            </a:pPr>
            <a:r>
              <a:rPr lang="ru-RU" sz="1600" dirty="0" smtClean="0">
                <a:solidFill>
                  <a:srgbClr val="404040"/>
                </a:solidFill>
              </a:rPr>
              <a:t>таможенная </a:t>
            </a:r>
            <a:r>
              <a:rPr lang="ru-RU" sz="1600" dirty="0">
                <a:solidFill>
                  <a:srgbClr val="404040"/>
                </a:solidFill>
              </a:rPr>
              <a:t>служба;</a:t>
            </a:r>
          </a:p>
          <a:p>
            <a:pPr marL="0" indent="304800" algn="just">
              <a:spcBef>
                <a:spcPts val="0"/>
              </a:spcBef>
              <a:buClr>
                <a:schemeClr val="accent1"/>
              </a:buClr>
              <a:buFont typeface="Wingdings 3" panose="05040102010807070707" pitchFamily="18" charset="2"/>
              <a:buChar char=""/>
              <a:defRPr/>
            </a:pPr>
            <a:r>
              <a:rPr lang="ru-RU" sz="1600" dirty="0" smtClean="0">
                <a:solidFill>
                  <a:srgbClr val="404040"/>
                </a:solidFill>
              </a:rPr>
              <a:t>обращение </a:t>
            </a:r>
            <a:r>
              <a:rPr lang="ru-RU" sz="1600" dirty="0">
                <a:solidFill>
                  <a:srgbClr val="404040"/>
                </a:solidFill>
              </a:rPr>
              <a:t>с радиоактивными отходами.</a:t>
            </a:r>
          </a:p>
        </p:txBody>
      </p:sp>
      <p:pic>
        <p:nvPicPr>
          <p:cNvPr id="18" name="Рисунок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96186" y="5706394"/>
            <a:ext cx="1471519" cy="985278"/>
          </a:xfrm>
          <a:prstGeom prst="rect">
            <a:avLst/>
          </a:prstGeom>
          <a:ln w="28575">
            <a:solidFill>
              <a:schemeClr val="tx1"/>
            </a:solidFill>
          </a:ln>
        </p:spPr>
      </p:pic>
      <p:pic>
        <p:nvPicPr>
          <p:cNvPr id="21" name="Рисунок 20"/>
          <p:cNvPicPr>
            <a:picLocks noChangeAspect="1"/>
          </p:cNvPicPr>
          <p:nvPr/>
        </p:nvPicPr>
        <p:blipFill>
          <a:blip r:embed="rId4"/>
          <a:stretch>
            <a:fillRect/>
          </a:stretch>
        </p:blipFill>
        <p:spPr>
          <a:xfrm>
            <a:off x="325780" y="5726710"/>
            <a:ext cx="1080611" cy="1039253"/>
          </a:xfrm>
          <a:prstGeom prst="rect">
            <a:avLst/>
          </a:prstGeom>
          <a:ln w="19050">
            <a:solidFill>
              <a:schemeClr val="tx1"/>
            </a:solidFill>
          </a:ln>
        </p:spPr>
      </p:pic>
      <p:graphicFrame>
        <p:nvGraphicFramePr>
          <p:cNvPr id="13" name="Диаграмма 11"/>
          <p:cNvGraphicFramePr>
            <a:graphicFrameLocks/>
          </p:cNvGraphicFramePr>
          <p:nvPr>
            <p:extLst>
              <p:ext uri="{D42A27DB-BD31-4B8C-83A1-F6EECF244321}">
                <p14:modId xmlns:p14="http://schemas.microsoft.com/office/powerpoint/2010/main" val="2457823571"/>
              </p:ext>
            </p:extLst>
          </p:nvPr>
        </p:nvGraphicFramePr>
        <p:xfrm>
          <a:off x="5288110" y="2270828"/>
          <a:ext cx="3472059" cy="3171949"/>
        </p:xfrm>
        <a:graphic>
          <a:graphicData uri="http://schemas.openxmlformats.org/drawingml/2006/chart">
            <c:chart xmlns:c="http://schemas.openxmlformats.org/drawingml/2006/chart" xmlns:r="http://schemas.openxmlformats.org/officeDocument/2006/relationships" r:id="rId5"/>
          </a:graphicData>
        </a:graphic>
      </p:graphicFrame>
      <p:sp>
        <p:nvSpPr>
          <p:cNvPr id="5" name="Прямоугольник 4"/>
          <p:cNvSpPr/>
          <p:nvPr/>
        </p:nvSpPr>
        <p:spPr>
          <a:xfrm>
            <a:off x="107504" y="1528451"/>
            <a:ext cx="4536504" cy="738664"/>
          </a:xfrm>
          <a:prstGeom prst="rect">
            <a:avLst/>
          </a:prstGeom>
        </p:spPr>
        <p:txBody>
          <a:bodyPr wrap="square">
            <a:spAutoFit/>
          </a:bodyPr>
          <a:lstStyle/>
          <a:p>
            <a:pPr algn="ctr"/>
            <a:r>
              <a:rPr lang="ru-RU" sz="1400" dirty="0">
                <a:latin typeface="+mj-lt"/>
                <a:ea typeface="Times New Roman" panose="02020603050405020304" pitchFamily="18" charset="0"/>
              </a:rPr>
              <a:t>Под надзором Управления находятся </a:t>
            </a:r>
            <a:endParaRPr lang="ru-RU" sz="1400" dirty="0" smtClean="0">
              <a:latin typeface="+mj-lt"/>
              <a:ea typeface="Times New Roman" panose="02020603050405020304" pitchFamily="18" charset="0"/>
            </a:endParaRPr>
          </a:p>
          <a:p>
            <a:pPr algn="ctr"/>
            <a:r>
              <a:rPr lang="ru-RU" sz="1400" dirty="0" smtClean="0">
                <a:latin typeface="+mj-lt"/>
                <a:ea typeface="Times New Roman" panose="02020603050405020304" pitchFamily="18" charset="0"/>
              </a:rPr>
              <a:t>РОО </a:t>
            </a:r>
            <a:r>
              <a:rPr lang="ru-RU" sz="1400" dirty="0">
                <a:latin typeface="+mj-lt"/>
                <a:ea typeface="Times New Roman" panose="02020603050405020304" pitchFamily="18" charset="0"/>
              </a:rPr>
              <a:t>предприятий и учреждений, относящихся к следующим сферам деятельности</a:t>
            </a:r>
            <a:endParaRPr lang="ru-RU" sz="1400" dirty="0">
              <a:latin typeface="+mj-lt"/>
            </a:endParaRPr>
          </a:p>
        </p:txBody>
      </p:sp>
      <p:pic>
        <p:nvPicPr>
          <p:cNvPr id="19"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798679" y="5718886"/>
            <a:ext cx="1152128" cy="101761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06923" y="5726849"/>
            <a:ext cx="1241066" cy="98527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372200" y="2331861"/>
            <a:ext cx="1096075" cy="369332"/>
          </a:xfrm>
          <a:prstGeom prst="rect">
            <a:avLst/>
          </a:prstGeom>
        </p:spPr>
        <p:txBody>
          <a:bodyPr wrap="square">
            <a:spAutoFit/>
          </a:bodyPr>
          <a:lstStyle/>
          <a:p>
            <a:pPr algn="ctr" fontAlgn="ctr"/>
            <a:r>
              <a:rPr lang="ru-RU" b="1" dirty="0" smtClean="0">
                <a:solidFill>
                  <a:srgbClr val="000000"/>
                </a:solidFill>
              </a:rPr>
              <a:t>379</a:t>
            </a:r>
            <a:endParaRPr lang="ru-RU" b="1" dirty="0">
              <a:solidFill>
                <a:srgbClr val="000000"/>
              </a:solidFill>
            </a:endParaRPr>
          </a:p>
        </p:txBody>
      </p:sp>
      <p:sp>
        <p:nvSpPr>
          <p:cNvPr id="7" name="Прямоугольник 6"/>
          <p:cNvSpPr/>
          <p:nvPr/>
        </p:nvSpPr>
        <p:spPr>
          <a:xfrm>
            <a:off x="5137223" y="1509888"/>
            <a:ext cx="3886911" cy="523220"/>
          </a:xfrm>
          <a:prstGeom prst="rect">
            <a:avLst/>
          </a:prstGeom>
        </p:spPr>
        <p:txBody>
          <a:bodyPr wrap="square">
            <a:spAutoFit/>
          </a:bodyPr>
          <a:lstStyle/>
          <a:p>
            <a:pPr algn="ctr"/>
            <a:r>
              <a:rPr lang="ru-RU" sz="1400" dirty="0" smtClean="0"/>
              <a:t>Организации </a:t>
            </a:r>
            <a:r>
              <a:rPr lang="ru-RU" sz="1400" dirty="0"/>
              <a:t>(</a:t>
            </a:r>
            <a:r>
              <a:rPr lang="ru-RU" sz="1400" dirty="0" smtClean="0"/>
              <a:t>юридические лица), </a:t>
            </a:r>
            <a:r>
              <a:rPr lang="ru-RU" sz="1400" dirty="0"/>
              <a:t>осуществляющих деятельность в </a:t>
            </a:r>
            <a:r>
              <a:rPr lang="ru-RU" sz="1400" dirty="0" smtClean="0"/>
              <a:t>ОИАЭ</a:t>
            </a:r>
            <a:endParaRPr lang="ru-RU" sz="1400" dirty="0"/>
          </a:p>
        </p:txBody>
      </p:sp>
      <p:pic>
        <p:nvPicPr>
          <p:cNvPr id="14" name="Picture 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266479" y="5726849"/>
            <a:ext cx="1073748" cy="9796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581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a:bodyPr>
          <a:lstStyle/>
          <a:p>
            <a:r>
              <a:rPr lang="ru-RU" b="1" dirty="0" smtClean="0">
                <a:solidFill>
                  <a:schemeClr val="tx2">
                    <a:lumMod val="50000"/>
                  </a:schemeClr>
                </a:solidFill>
              </a:rPr>
              <a:t>Характеристика поднадзорных РОО</a:t>
            </a:r>
            <a:endParaRPr lang="ru-RU" dirty="0"/>
          </a:p>
        </p:txBody>
      </p:sp>
      <p:sp>
        <p:nvSpPr>
          <p:cNvPr id="2" name="Номер слайда 1"/>
          <p:cNvSpPr>
            <a:spLocks noGrp="1"/>
          </p:cNvSpPr>
          <p:nvPr>
            <p:ph type="sldNum" sz="quarter" idx="12"/>
          </p:nvPr>
        </p:nvSpPr>
        <p:spPr/>
        <p:txBody>
          <a:bodyPr/>
          <a:lstStyle/>
          <a:p>
            <a:fld id="{33D6E5A2-EC83-451F-A719-9AC1370DD5CF}" type="slidenum">
              <a:rPr lang="ru-RU" smtClean="0"/>
              <a:pPr/>
              <a:t>9</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2947437655"/>
              </p:ext>
            </p:extLst>
          </p:nvPr>
        </p:nvGraphicFramePr>
        <p:xfrm>
          <a:off x="179513" y="1441982"/>
          <a:ext cx="8763326" cy="3836515"/>
        </p:xfrm>
        <a:graphic>
          <a:graphicData uri="http://schemas.openxmlformats.org/drawingml/2006/table">
            <a:tbl>
              <a:tblPr>
                <a:tableStyleId>{5C22544A-7EE6-4342-B048-85BDC9FD1C3A}</a:tableStyleId>
              </a:tblPr>
              <a:tblGrid>
                <a:gridCol w="4480285">
                  <a:extLst>
                    <a:ext uri="{9D8B030D-6E8A-4147-A177-3AD203B41FA5}">
                      <a16:colId xmlns:a16="http://schemas.microsoft.com/office/drawing/2014/main" val="20000"/>
                    </a:ext>
                  </a:extLst>
                </a:gridCol>
                <a:gridCol w="658900">
                  <a:extLst>
                    <a:ext uri="{9D8B030D-6E8A-4147-A177-3AD203B41FA5}">
                      <a16:colId xmlns:a16="http://schemas.microsoft.com/office/drawing/2014/main" val="20001"/>
                    </a:ext>
                  </a:extLst>
                </a:gridCol>
                <a:gridCol w="585689">
                  <a:extLst>
                    <a:ext uri="{9D8B030D-6E8A-4147-A177-3AD203B41FA5}">
                      <a16:colId xmlns:a16="http://schemas.microsoft.com/office/drawing/2014/main" val="20002"/>
                    </a:ext>
                  </a:extLst>
                </a:gridCol>
                <a:gridCol w="658900">
                  <a:extLst>
                    <a:ext uri="{9D8B030D-6E8A-4147-A177-3AD203B41FA5}">
                      <a16:colId xmlns:a16="http://schemas.microsoft.com/office/drawing/2014/main" val="915917536"/>
                    </a:ext>
                  </a:extLst>
                </a:gridCol>
                <a:gridCol w="585689">
                  <a:extLst>
                    <a:ext uri="{9D8B030D-6E8A-4147-A177-3AD203B41FA5}">
                      <a16:colId xmlns:a16="http://schemas.microsoft.com/office/drawing/2014/main" val="20003"/>
                    </a:ext>
                  </a:extLst>
                </a:gridCol>
                <a:gridCol w="573292">
                  <a:extLst>
                    <a:ext uri="{9D8B030D-6E8A-4147-A177-3AD203B41FA5}">
                      <a16:colId xmlns:a16="http://schemas.microsoft.com/office/drawing/2014/main" val="2763085583"/>
                    </a:ext>
                  </a:extLst>
                </a:gridCol>
                <a:gridCol w="584728">
                  <a:extLst>
                    <a:ext uri="{9D8B030D-6E8A-4147-A177-3AD203B41FA5}">
                      <a16:colId xmlns:a16="http://schemas.microsoft.com/office/drawing/2014/main" val="64398008"/>
                    </a:ext>
                  </a:extLst>
                </a:gridCol>
                <a:gridCol w="635843">
                  <a:extLst>
                    <a:ext uri="{9D8B030D-6E8A-4147-A177-3AD203B41FA5}">
                      <a16:colId xmlns:a16="http://schemas.microsoft.com/office/drawing/2014/main" val="1814192735"/>
                    </a:ext>
                  </a:extLst>
                </a:gridCol>
              </a:tblGrid>
              <a:tr h="299545">
                <a:tc>
                  <a:txBody>
                    <a:bodyPr/>
                    <a:lstStyle/>
                    <a:p>
                      <a:pPr algn="l" fontAlgn="ctr"/>
                      <a:endParaRPr lang="ru-RU" sz="1600" b="0" i="0" u="none" strike="noStrike" dirty="0">
                        <a:solidFill>
                          <a:srgbClr val="000000"/>
                        </a:solidFill>
                        <a:effectLst/>
                        <a:latin typeface="Times New Roman" panose="02020603050405020304" pitchFamily="18" charset="0"/>
                      </a:endParaRPr>
                    </a:p>
                  </a:txBody>
                  <a:tcPr marL="9193" marR="9193" marT="9193" marB="0" anchor="ct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kern="1200" dirty="0" smtClean="0">
                          <a:solidFill>
                            <a:srgbClr val="000000"/>
                          </a:solidFill>
                          <a:effectLst/>
                          <a:latin typeface="+mj-lt"/>
                          <a:ea typeface="+mn-ea"/>
                          <a:cs typeface="+mn-cs"/>
                        </a:rPr>
                        <a:t>2016</a:t>
                      </a:r>
                      <a:endParaRPr lang="ru-RU" sz="1600" b="1" i="0" u="none" strike="noStrike" kern="1200" dirty="0">
                        <a:solidFill>
                          <a:srgbClr val="000000"/>
                        </a:solidFill>
                        <a:effectLst/>
                        <a:latin typeface="+mj-lt"/>
                        <a:ea typeface="+mn-ea"/>
                        <a:cs typeface="+mn-cs"/>
                      </a:endParaRPr>
                    </a:p>
                  </a:txBody>
                  <a:tcPr marL="9193" marR="9193" marT="919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kern="1200" dirty="0" smtClean="0">
                          <a:solidFill>
                            <a:srgbClr val="000000"/>
                          </a:solidFill>
                          <a:effectLst/>
                          <a:latin typeface="+mj-lt"/>
                          <a:ea typeface="+mn-ea"/>
                          <a:cs typeface="+mn-cs"/>
                        </a:rPr>
                        <a:t>2017</a:t>
                      </a:r>
                      <a:endParaRPr lang="ru-RU" sz="1600" b="1" i="0" u="none" strike="noStrike" kern="1200" dirty="0">
                        <a:solidFill>
                          <a:srgbClr val="000000"/>
                        </a:solidFill>
                        <a:effectLst/>
                        <a:latin typeface="+mj-lt"/>
                        <a:ea typeface="+mn-ea"/>
                        <a:cs typeface="+mn-cs"/>
                      </a:endParaRPr>
                    </a:p>
                  </a:txBody>
                  <a:tcPr marL="9193" marR="9193" marT="9193" marB="0" anchor="ctr">
                    <a:solidFill>
                      <a:schemeClr val="tx2">
                        <a:lumMod val="40000"/>
                        <a:lumOff val="60000"/>
                      </a:schemeClr>
                    </a:solidFill>
                  </a:tcPr>
                </a:tc>
                <a:tc>
                  <a:txBody>
                    <a:bodyPr/>
                    <a:lstStyle/>
                    <a:p>
                      <a:pPr algn="ctr" fontAlgn="ctr"/>
                      <a:r>
                        <a:rPr lang="ru-RU" sz="1600" b="1" i="0" u="none" strike="noStrike" dirty="0" smtClean="0">
                          <a:solidFill>
                            <a:srgbClr val="000000"/>
                          </a:solidFill>
                          <a:effectLst/>
                          <a:latin typeface="+mj-lt"/>
                        </a:rPr>
                        <a:t>2018</a:t>
                      </a:r>
                      <a:endParaRPr lang="ru-RU" sz="1600" b="1" i="0" u="none" strike="noStrike" dirty="0">
                        <a:solidFill>
                          <a:srgbClr val="000000"/>
                        </a:solidFill>
                        <a:effectLst/>
                        <a:latin typeface="+mj-lt"/>
                      </a:endParaRPr>
                    </a:p>
                  </a:txBody>
                  <a:tcPr marL="9193" marR="9193" marT="9193" marB="0" anchor="ctr">
                    <a:solidFill>
                      <a:schemeClr val="tx2">
                        <a:lumMod val="40000"/>
                        <a:lumOff val="60000"/>
                      </a:schemeClr>
                    </a:solidFill>
                  </a:tcPr>
                </a:tc>
                <a:tc>
                  <a:txBody>
                    <a:bodyPr/>
                    <a:lstStyle/>
                    <a:p>
                      <a:pPr algn="ctr" fontAlgn="ctr"/>
                      <a:r>
                        <a:rPr lang="ru-RU" sz="1600" b="1" i="0" u="none" strike="noStrike" dirty="0" smtClean="0">
                          <a:solidFill>
                            <a:srgbClr val="000000"/>
                          </a:solidFill>
                          <a:effectLst/>
                          <a:latin typeface="+mj-lt"/>
                        </a:rPr>
                        <a:t>2019</a:t>
                      </a:r>
                      <a:endParaRPr lang="ru-RU" sz="1600" b="1" i="0" u="none" strike="noStrike" dirty="0">
                        <a:solidFill>
                          <a:srgbClr val="000000"/>
                        </a:solidFill>
                        <a:effectLst/>
                        <a:latin typeface="+mj-lt"/>
                      </a:endParaRPr>
                    </a:p>
                  </a:txBody>
                  <a:tcPr marL="9193" marR="9193" marT="919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kern="1200" dirty="0" smtClean="0">
                          <a:solidFill>
                            <a:srgbClr val="000000"/>
                          </a:solidFill>
                          <a:effectLst/>
                          <a:latin typeface="+mn-lt"/>
                          <a:ea typeface="+mn-ea"/>
                          <a:cs typeface="+mn-cs"/>
                        </a:rPr>
                        <a:t>2020</a:t>
                      </a:r>
                    </a:p>
                  </a:txBody>
                  <a:tcPr marL="9193" marR="9193" marT="9193" marB="0" anchor="ctr">
                    <a:solidFill>
                      <a:schemeClr val="tx2">
                        <a:lumMod val="40000"/>
                        <a:lumOff val="60000"/>
                      </a:schemeClr>
                    </a:solidFill>
                  </a:tcPr>
                </a:tc>
                <a:tc>
                  <a:txBody>
                    <a:bodyPr/>
                    <a:lstStyle/>
                    <a:p>
                      <a:pPr algn="ctr" fontAlgn="ctr"/>
                      <a:r>
                        <a:rPr lang="ru-RU" sz="1600" b="1" i="0" u="none" strike="noStrike" dirty="0" smtClean="0">
                          <a:solidFill>
                            <a:srgbClr val="000000"/>
                          </a:solidFill>
                          <a:effectLst/>
                          <a:latin typeface="+mj-lt"/>
                        </a:rPr>
                        <a:t>2021</a:t>
                      </a:r>
                      <a:endParaRPr lang="ru-RU" sz="1600" b="1" i="0" u="none" strike="noStrike" dirty="0">
                        <a:solidFill>
                          <a:srgbClr val="000000"/>
                        </a:solidFill>
                        <a:effectLst/>
                        <a:latin typeface="+mj-lt"/>
                      </a:endParaRPr>
                    </a:p>
                  </a:txBody>
                  <a:tcPr marL="9193" marR="9193" marT="919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dirty="0" smtClean="0">
                          <a:solidFill>
                            <a:srgbClr val="000000"/>
                          </a:solidFill>
                          <a:effectLst/>
                          <a:latin typeface="+mj-lt"/>
                        </a:rPr>
                        <a:t>2022</a:t>
                      </a:r>
                    </a:p>
                  </a:txBody>
                  <a:tcPr marL="9193" marR="9193" marT="9193" marB="0" anchor="ctr">
                    <a:solidFill>
                      <a:schemeClr val="tx2">
                        <a:lumMod val="40000"/>
                        <a:lumOff val="60000"/>
                      </a:schemeClr>
                    </a:solidFill>
                  </a:tcPr>
                </a:tc>
                <a:extLst>
                  <a:ext uri="{0D108BD9-81ED-4DB2-BD59-A6C34878D82A}">
                    <a16:rowId xmlns:a16="http://schemas.microsoft.com/office/drawing/2014/main" val="10000"/>
                  </a:ext>
                </a:extLst>
              </a:tr>
              <a:tr h="679361">
                <a:tc>
                  <a:txBody>
                    <a:bodyPr/>
                    <a:lstStyle/>
                    <a:p>
                      <a:pPr algn="just" fontAlgn="ctr"/>
                      <a:r>
                        <a:rPr lang="ru-RU" sz="1400" b="1" u="none" strike="noStrike" dirty="0">
                          <a:effectLst/>
                        </a:rPr>
                        <a:t>Число организаций (юридических лиц), осуществляющих деятельность в области использования атомной энергии – всего, в том числе по видам </a:t>
                      </a:r>
                      <a:r>
                        <a:rPr lang="ru-RU" sz="1400" b="1" u="none" strike="noStrike" dirty="0" smtClean="0">
                          <a:effectLst/>
                        </a:rPr>
                        <a:t>деятельности</a:t>
                      </a:r>
                      <a:r>
                        <a:rPr lang="ru-RU" sz="1400" b="1" u="none" strike="noStrike" dirty="0">
                          <a:effectLst/>
                        </a:rPr>
                        <a:t>:</a:t>
                      </a:r>
                      <a:endParaRPr lang="ru-RU" sz="1400" b="1" i="0" u="none" strike="noStrike" dirty="0">
                        <a:solidFill>
                          <a:srgbClr val="000000"/>
                        </a:solidFill>
                        <a:effectLst/>
                        <a:latin typeface="Times New Roman" panose="02020603050405020304" pitchFamily="18" charset="0"/>
                      </a:endParaRPr>
                    </a:p>
                  </a:txBody>
                  <a:tcPr marL="9193" marR="9193" marT="9193" marB="0" anchor="ctr">
                    <a:solidFill>
                      <a:schemeClr val="tx2">
                        <a:lumMod val="20000"/>
                        <a:lumOff val="80000"/>
                      </a:schemeClr>
                    </a:solidFill>
                  </a:tcPr>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252</a:t>
                      </a:r>
                    </a:p>
                  </a:txBody>
                  <a:tcPr marL="9525" marR="9525" marT="9525" marB="0" anchor="ctr"/>
                </a:tc>
                <a:tc>
                  <a:txBody>
                    <a:bodyPr/>
                    <a:lstStyle/>
                    <a:p>
                      <a:pPr marL="0" algn="ctr" defTabSz="914400" rtl="0" eaLnBrk="1" fontAlgn="ctr" latinLnBrk="0" hangingPunct="1"/>
                      <a:r>
                        <a:rPr lang="ru-RU" sz="1600" b="0" i="0" u="none" strike="noStrike" kern="1200" dirty="0" smtClean="0">
                          <a:solidFill>
                            <a:srgbClr val="000000"/>
                          </a:solidFill>
                          <a:effectLst/>
                          <a:latin typeface="+mn-lt"/>
                          <a:ea typeface="+mn-ea"/>
                          <a:cs typeface="+mn-cs"/>
                        </a:rPr>
                        <a:t>294</a:t>
                      </a:r>
                      <a:endParaRPr lang="ru-RU" sz="1600" b="0" i="0" u="none" strike="noStrike" kern="1200" dirty="0">
                        <a:solidFill>
                          <a:srgbClr val="000000"/>
                        </a:solidFill>
                        <a:effectLst/>
                        <a:latin typeface="+mn-lt"/>
                        <a:ea typeface="+mn-ea"/>
                        <a:cs typeface="+mn-cs"/>
                      </a:endParaRPr>
                    </a:p>
                  </a:txBody>
                  <a:tcPr marL="9193" marR="9193" marT="9193" marB="0" anchor="ctr"/>
                </a:tc>
                <a:tc>
                  <a:txBody>
                    <a:bodyPr/>
                    <a:lstStyle/>
                    <a:p>
                      <a:pPr algn="ctr" fontAlgn="ctr"/>
                      <a:r>
                        <a:rPr lang="ru-RU" sz="1600" b="0" i="0" u="none" strike="noStrike" dirty="0">
                          <a:solidFill>
                            <a:srgbClr val="000000"/>
                          </a:solidFill>
                          <a:effectLst/>
                          <a:latin typeface="+mj-lt"/>
                        </a:rPr>
                        <a:t>305</a:t>
                      </a:r>
                    </a:p>
                  </a:txBody>
                  <a:tcPr marL="9525" marR="9525" marT="9525" marB="0" anchor="ctr"/>
                </a:tc>
                <a:tc>
                  <a:txBody>
                    <a:bodyPr/>
                    <a:lstStyle/>
                    <a:p>
                      <a:pPr algn="ctr" fontAlgn="ctr"/>
                      <a:r>
                        <a:rPr lang="ru-RU" sz="1600" b="0" i="0" u="none" strike="noStrike" dirty="0" smtClean="0">
                          <a:solidFill>
                            <a:srgbClr val="000000"/>
                          </a:solidFill>
                          <a:effectLst/>
                          <a:latin typeface="+mj-lt"/>
                        </a:rPr>
                        <a:t>321</a:t>
                      </a:r>
                      <a:endParaRPr lang="ru-RU" sz="1600" b="0" i="0" u="none" strike="noStrike" dirty="0">
                        <a:solidFill>
                          <a:srgbClr val="000000"/>
                        </a:solidFill>
                        <a:effectLst/>
                        <a:latin typeface="+mj-lt"/>
                      </a:endParaRPr>
                    </a:p>
                  </a:txBody>
                  <a:tcPr marL="9525" marR="9525" marT="9525" marB="0" anchor="ctr"/>
                </a:tc>
                <a:tc>
                  <a:txBody>
                    <a:bodyPr/>
                    <a:lstStyle/>
                    <a:p>
                      <a:pPr algn="ctr" fontAlgn="ctr"/>
                      <a:r>
                        <a:rPr lang="ru-RU" sz="1600" b="0" i="0" u="none" strike="noStrike" dirty="0" smtClean="0">
                          <a:solidFill>
                            <a:srgbClr val="000000"/>
                          </a:solidFill>
                          <a:effectLst/>
                          <a:latin typeface="+mj-lt"/>
                        </a:rPr>
                        <a:t>348</a:t>
                      </a:r>
                      <a:endParaRPr lang="ru-RU" sz="1600" b="0" i="0" u="none" strike="noStrike" dirty="0">
                        <a:solidFill>
                          <a:srgbClr val="000000"/>
                        </a:solidFill>
                        <a:effectLst/>
                        <a:latin typeface="+mj-lt"/>
                      </a:endParaRPr>
                    </a:p>
                  </a:txBody>
                  <a:tcPr marL="9525" marR="9525" marT="9525" marB="0" anchor="ctr"/>
                </a:tc>
                <a:tc>
                  <a:txBody>
                    <a:bodyPr/>
                    <a:lstStyle/>
                    <a:p>
                      <a:pPr algn="ctr" fontAlgn="ctr"/>
                      <a:r>
                        <a:rPr lang="ru-RU" sz="1600" b="0" i="0" u="none" strike="noStrike" dirty="0" smtClean="0">
                          <a:solidFill>
                            <a:srgbClr val="000000"/>
                          </a:solidFill>
                          <a:effectLst/>
                          <a:latin typeface="+mj-lt"/>
                        </a:rPr>
                        <a:t>377</a:t>
                      </a:r>
                      <a:endParaRPr lang="ru-RU" sz="1600" b="0" i="0" u="none" strike="noStrike" dirty="0">
                        <a:solidFill>
                          <a:srgbClr val="000000"/>
                        </a:solidFill>
                        <a:effectLst/>
                        <a:latin typeface="+mj-lt"/>
                      </a:endParaRPr>
                    </a:p>
                  </a:txBody>
                  <a:tcPr marL="9525" marR="9525" marT="9525" marB="0" anchor="ctr"/>
                </a:tc>
                <a:tc>
                  <a:txBody>
                    <a:bodyPr/>
                    <a:lstStyle/>
                    <a:p>
                      <a:pPr algn="ctr" fontAlgn="ctr"/>
                      <a:r>
                        <a:rPr lang="ru-RU" sz="1600" b="0" i="0" u="none" strike="noStrike" dirty="0" smtClean="0">
                          <a:solidFill>
                            <a:srgbClr val="000000"/>
                          </a:solidFill>
                          <a:effectLst/>
                          <a:latin typeface="+mj-lt"/>
                        </a:rPr>
                        <a:t>379</a:t>
                      </a:r>
                      <a:endParaRPr lang="ru-RU" sz="16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1"/>
                  </a:ext>
                </a:extLst>
              </a:tr>
              <a:tr h="264612">
                <a:tc>
                  <a:txBody>
                    <a:bodyPr/>
                    <a:lstStyle/>
                    <a:p>
                      <a:pPr algn="l" fontAlgn="ctr"/>
                      <a:r>
                        <a:rPr lang="ru-RU" sz="1600" u="none" strike="noStrike" dirty="0">
                          <a:effectLst/>
                        </a:rPr>
                        <a:t>Размещение</a:t>
                      </a:r>
                      <a:endParaRPr lang="ru-RU" sz="1600" b="0" i="0" u="none" strike="noStrike" dirty="0">
                        <a:solidFill>
                          <a:srgbClr val="000000"/>
                        </a:solidFill>
                        <a:effectLst/>
                        <a:latin typeface="Times New Roman" panose="02020603050405020304" pitchFamily="18" charset="0"/>
                      </a:endParaRPr>
                    </a:p>
                  </a:txBody>
                  <a:tcPr marL="165466" marR="9193" marT="9193" marB="0" anchor="ctr">
                    <a:solidFill>
                      <a:schemeClr val="tx2">
                        <a:lumMod val="20000"/>
                        <a:lumOff val="80000"/>
                      </a:schemeClr>
                    </a:solidFill>
                  </a:tcPr>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 </a:t>
                      </a:r>
                      <a:r>
                        <a:rPr lang="ru-RU" sz="1600" b="0" i="0" u="none" strike="noStrike" kern="1200" dirty="0" smtClean="0">
                          <a:solidFill>
                            <a:srgbClr val="000000"/>
                          </a:solidFill>
                          <a:effectLst/>
                          <a:latin typeface="+mj-lt"/>
                          <a:ea typeface="+mn-ea"/>
                          <a:cs typeface="+mn-cs"/>
                        </a:rPr>
                        <a:t>-</a:t>
                      </a:r>
                      <a:endParaRPr lang="ru-RU" sz="1600" b="0" i="0" u="none" strike="noStrike" kern="1200" dirty="0">
                        <a:solidFill>
                          <a:srgbClr val="000000"/>
                        </a:solidFill>
                        <a:effectLst/>
                        <a:latin typeface="+mj-lt"/>
                        <a:ea typeface="+mn-ea"/>
                        <a:cs typeface="+mn-cs"/>
                      </a:endParaRPr>
                    </a:p>
                  </a:txBody>
                  <a:tcPr marL="9525" marR="9525" marT="9525" marB="0"/>
                </a:tc>
                <a:tc>
                  <a:txBody>
                    <a:bodyPr/>
                    <a:lstStyle/>
                    <a:p>
                      <a:pPr marL="0" algn="ctr" defTabSz="914400" rtl="0" eaLnBrk="1" fontAlgn="ctr" latinLnBrk="0" hangingPunct="1"/>
                      <a:r>
                        <a:rPr lang="ru-RU" sz="1600" b="0" i="0" u="none" strike="noStrike" kern="1200" dirty="0" smtClean="0">
                          <a:solidFill>
                            <a:srgbClr val="000000"/>
                          </a:solidFill>
                          <a:effectLst/>
                          <a:latin typeface="+mj-lt"/>
                          <a:ea typeface="+mn-ea"/>
                          <a:cs typeface="+mn-cs"/>
                        </a:rPr>
                        <a:t>-</a:t>
                      </a:r>
                      <a:r>
                        <a:rPr lang="ru-RU" sz="1600" b="0" i="0" u="none" strike="noStrike" kern="1200" dirty="0">
                          <a:solidFill>
                            <a:srgbClr val="000000"/>
                          </a:solidFill>
                          <a:effectLst/>
                          <a:latin typeface="+mj-lt"/>
                          <a:ea typeface="+mn-ea"/>
                          <a:cs typeface="+mn-cs"/>
                        </a:rPr>
                        <a:t> </a:t>
                      </a:r>
                    </a:p>
                  </a:txBody>
                  <a:tcPr marL="9193" marR="9193" marT="9193" marB="0"/>
                </a:tc>
                <a:tc>
                  <a:txBody>
                    <a:bodyPr/>
                    <a:lstStyle/>
                    <a:p>
                      <a:pPr algn="ctr" fontAlgn="ctr"/>
                      <a:r>
                        <a:rPr lang="ru-RU" sz="1600" b="0" i="0" u="none" strike="noStrike" dirty="0" smtClean="0">
                          <a:solidFill>
                            <a:srgbClr val="000000"/>
                          </a:solidFill>
                          <a:effectLst/>
                          <a:latin typeface="+mj-lt"/>
                        </a:rPr>
                        <a:t>-</a:t>
                      </a:r>
                      <a:r>
                        <a:rPr lang="ru-RU" sz="1600" b="0" i="0" u="none" strike="noStrike" dirty="0">
                          <a:solidFill>
                            <a:srgbClr val="000000"/>
                          </a:solidFill>
                          <a:effectLst/>
                          <a:latin typeface="+mj-lt"/>
                        </a:rPr>
                        <a:t> </a:t>
                      </a:r>
                    </a:p>
                  </a:txBody>
                  <a:tcPr marL="9525" marR="9525" marT="9525" marB="0" anchor="ctr"/>
                </a:tc>
                <a:tc>
                  <a:txBody>
                    <a:bodyPr/>
                    <a:lstStyle/>
                    <a:p>
                      <a:pPr algn="ctr" fontAlgn="ctr"/>
                      <a:r>
                        <a:rPr lang="ru-RU" sz="1600" b="0" i="0" u="none" strike="noStrike" dirty="0">
                          <a:solidFill>
                            <a:srgbClr val="000000"/>
                          </a:solidFill>
                          <a:effectLst/>
                          <a:latin typeface="+mj-lt"/>
                        </a:rPr>
                        <a:t> </a:t>
                      </a:r>
                      <a:r>
                        <a:rPr lang="ru-RU" sz="1600" b="0" i="0" u="none" strike="noStrike" dirty="0" smtClean="0">
                          <a:solidFill>
                            <a:srgbClr val="000000"/>
                          </a:solidFill>
                          <a:effectLst/>
                          <a:latin typeface="+mj-lt"/>
                        </a:rPr>
                        <a:t>-</a:t>
                      </a:r>
                      <a:endParaRPr lang="ru-RU" sz="1600" b="0" i="0" u="none" strike="noStrike" dirty="0">
                        <a:solidFill>
                          <a:srgbClr val="000000"/>
                        </a:solidFill>
                        <a:effectLst/>
                        <a:latin typeface="+mj-lt"/>
                      </a:endParaRPr>
                    </a:p>
                  </a:txBody>
                  <a:tcPr marL="9525" marR="9525" marT="9525" marB="0" anchor="ctr"/>
                </a:tc>
                <a:tc>
                  <a:txBody>
                    <a:bodyPr/>
                    <a:lstStyle/>
                    <a:p>
                      <a:pPr algn="ctr" fontAlgn="ctr"/>
                      <a:r>
                        <a:rPr lang="ru-RU" sz="1600" b="0" i="0" u="none" strike="noStrike" dirty="0" smtClean="0">
                          <a:solidFill>
                            <a:srgbClr val="000000"/>
                          </a:solidFill>
                          <a:effectLst/>
                          <a:latin typeface="+mj-lt"/>
                        </a:rPr>
                        <a:t>-</a:t>
                      </a:r>
                      <a:endParaRPr lang="ru-RU" sz="1600" b="0" i="0" u="none" strike="noStrike" dirty="0">
                        <a:solidFill>
                          <a:srgbClr val="000000"/>
                        </a:solidFill>
                        <a:effectLst/>
                        <a:latin typeface="+mj-lt"/>
                      </a:endParaRPr>
                    </a:p>
                  </a:txBody>
                  <a:tcPr marL="9525" marR="9525" marT="9525" marB="0" anchor="ctr"/>
                </a:tc>
                <a:tc>
                  <a:txBody>
                    <a:bodyPr/>
                    <a:lstStyle/>
                    <a:p>
                      <a:pPr algn="ctr" fontAlgn="ctr"/>
                      <a:r>
                        <a:rPr lang="ru-RU" sz="1600" b="0" i="0" u="none" strike="noStrike" dirty="0">
                          <a:solidFill>
                            <a:srgbClr val="000000"/>
                          </a:solidFill>
                          <a:effectLst/>
                          <a:latin typeface="+mj-lt"/>
                        </a:rPr>
                        <a:t> </a:t>
                      </a:r>
                      <a:r>
                        <a:rPr lang="ru-RU" sz="1600" b="0" i="0" u="none" strike="noStrike" dirty="0" smtClean="0">
                          <a:solidFill>
                            <a:srgbClr val="000000"/>
                          </a:solidFill>
                          <a:effectLst/>
                          <a:latin typeface="+mj-lt"/>
                        </a:rPr>
                        <a:t>-</a:t>
                      </a:r>
                      <a:endParaRPr lang="ru-RU" sz="1600" b="0" i="0" u="none" strike="noStrike" dirty="0">
                        <a:solidFill>
                          <a:srgbClr val="000000"/>
                        </a:solidFill>
                        <a:effectLst/>
                        <a:latin typeface="+mj-lt"/>
                      </a:endParaRPr>
                    </a:p>
                  </a:txBody>
                  <a:tcPr marL="9525" marR="9525" marT="9525" marB="0" anchor="ctr"/>
                </a:tc>
                <a:tc>
                  <a:txBody>
                    <a:bodyPr/>
                    <a:lstStyle/>
                    <a:p>
                      <a:pPr algn="ctr" fontAlgn="ctr"/>
                      <a:r>
                        <a:rPr lang="ru-RU" sz="1600" b="0" i="0" u="none" strike="noStrike" dirty="0" smtClean="0">
                          <a:solidFill>
                            <a:srgbClr val="000000"/>
                          </a:solidFill>
                          <a:effectLst/>
                          <a:latin typeface="+mj-lt"/>
                        </a:rPr>
                        <a:t>-</a:t>
                      </a:r>
                      <a:endParaRPr lang="ru-RU" sz="16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2"/>
                  </a:ext>
                </a:extLst>
              </a:tr>
              <a:tr h="264612">
                <a:tc>
                  <a:txBody>
                    <a:bodyPr/>
                    <a:lstStyle/>
                    <a:p>
                      <a:pPr algn="l" fontAlgn="ctr"/>
                      <a:r>
                        <a:rPr lang="ru-RU" sz="1600" u="none" strike="noStrike" dirty="0">
                          <a:effectLst/>
                        </a:rPr>
                        <a:t>Сооружение</a:t>
                      </a:r>
                      <a:endParaRPr lang="ru-RU" sz="1600" b="0" i="0" u="none" strike="noStrike" dirty="0">
                        <a:solidFill>
                          <a:srgbClr val="000000"/>
                        </a:solidFill>
                        <a:effectLst/>
                        <a:latin typeface="Times New Roman" panose="02020603050405020304" pitchFamily="18" charset="0"/>
                      </a:endParaRPr>
                    </a:p>
                  </a:txBody>
                  <a:tcPr marL="165466" marR="9193" marT="9193" marB="0" anchor="ctr">
                    <a:solidFill>
                      <a:schemeClr val="tx2">
                        <a:lumMod val="20000"/>
                        <a:lumOff val="80000"/>
                      </a:schemeClr>
                    </a:solidFill>
                  </a:tcPr>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15</a:t>
                      </a:r>
                    </a:p>
                  </a:txBody>
                  <a:tcPr marL="9525" marR="9525" marT="9525" marB="0"/>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13</a:t>
                      </a:r>
                    </a:p>
                  </a:txBody>
                  <a:tcPr marL="9193" marR="9193" marT="9193" marB="0"/>
                </a:tc>
                <a:tc>
                  <a:txBody>
                    <a:bodyPr/>
                    <a:lstStyle/>
                    <a:p>
                      <a:pPr algn="ctr" fontAlgn="ctr"/>
                      <a:r>
                        <a:rPr lang="ru-RU" sz="1600" b="0" i="0" u="none" strike="noStrike" dirty="0">
                          <a:solidFill>
                            <a:srgbClr val="000000"/>
                          </a:solidFill>
                          <a:effectLst/>
                          <a:latin typeface="+mj-lt"/>
                        </a:rPr>
                        <a:t>15</a:t>
                      </a:r>
                    </a:p>
                  </a:txBody>
                  <a:tcPr marL="9525" marR="9525" marT="9525" marB="0" anchor="ctr"/>
                </a:tc>
                <a:tc>
                  <a:txBody>
                    <a:bodyPr/>
                    <a:lstStyle/>
                    <a:p>
                      <a:pPr algn="ctr" fontAlgn="ctr"/>
                      <a:r>
                        <a:rPr lang="ru-RU" sz="1600" b="0" i="0" u="none" strike="noStrike" dirty="0" smtClean="0">
                          <a:solidFill>
                            <a:srgbClr val="000000"/>
                          </a:solidFill>
                          <a:effectLst/>
                          <a:latin typeface="+mj-lt"/>
                        </a:rPr>
                        <a:t>20</a:t>
                      </a:r>
                      <a:endParaRPr lang="ru-RU" sz="1600" b="0" i="0" u="none" strike="noStrike" dirty="0">
                        <a:solidFill>
                          <a:srgbClr val="000000"/>
                        </a:solidFill>
                        <a:effectLst/>
                        <a:latin typeface="+mj-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kern="1200" dirty="0">
                          <a:solidFill>
                            <a:srgbClr val="000000"/>
                          </a:solidFill>
                          <a:effectLst/>
                          <a:latin typeface="+mn-lt"/>
                          <a:ea typeface="+mn-ea"/>
                          <a:cs typeface="+mn-cs"/>
                        </a:rPr>
                        <a:t>22</a:t>
                      </a:r>
                    </a:p>
                  </a:txBody>
                  <a:tcPr marL="9525" marR="9525" marT="9525" marB="0" anchor="ctr"/>
                </a:tc>
                <a:tc>
                  <a:txBody>
                    <a:bodyPr/>
                    <a:lstStyle/>
                    <a:p>
                      <a:pPr algn="ctr" fontAlgn="ctr"/>
                      <a:r>
                        <a:rPr lang="ru-RU" sz="1600" b="0" i="0" u="none" strike="noStrike" dirty="0" smtClean="0">
                          <a:solidFill>
                            <a:srgbClr val="000000"/>
                          </a:solidFill>
                          <a:effectLst/>
                          <a:latin typeface="+mj-lt"/>
                        </a:rPr>
                        <a:t>25</a:t>
                      </a:r>
                      <a:endParaRPr lang="ru-RU" sz="1600" b="0" i="0" u="none" strike="noStrike" dirty="0">
                        <a:solidFill>
                          <a:srgbClr val="000000"/>
                        </a:solidFill>
                        <a:effectLst/>
                        <a:latin typeface="+mj-lt"/>
                      </a:endParaRPr>
                    </a:p>
                  </a:txBody>
                  <a:tcPr marL="9525" marR="9525" marT="9525" marB="0" anchor="ctr"/>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28</a:t>
                      </a:r>
                    </a:p>
                  </a:txBody>
                  <a:tcPr marL="9525" marR="9525" marT="9525" marB="0"/>
                </a:tc>
                <a:extLst>
                  <a:ext uri="{0D108BD9-81ED-4DB2-BD59-A6C34878D82A}">
                    <a16:rowId xmlns:a16="http://schemas.microsoft.com/office/drawing/2014/main" val="10003"/>
                  </a:ext>
                </a:extLst>
              </a:tr>
              <a:tr h="264612">
                <a:tc>
                  <a:txBody>
                    <a:bodyPr/>
                    <a:lstStyle/>
                    <a:p>
                      <a:pPr algn="l" fontAlgn="ctr"/>
                      <a:r>
                        <a:rPr lang="ru-RU" sz="1600" u="none" strike="noStrike" dirty="0">
                          <a:effectLst/>
                        </a:rPr>
                        <a:t>Эксплуатация</a:t>
                      </a:r>
                      <a:endParaRPr lang="ru-RU" sz="1600" b="0" i="0" u="none" strike="noStrike" dirty="0">
                        <a:solidFill>
                          <a:srgbClr val="000000"/>
                        </a:solidFill>
                        <a:effectLst/>
                        <a:latin typeface="Times New Roman" panose="02020603050405020304" pitchFamily="18" charset="0"/>
                      </a:endParaRPr>
                    </a:p>
                  </a:txBody>
                  <a:tcPr marL="165466" marR="9193" marT="9193" marB="0" anchor="ctr">
                    <a:solidFill>
                      <a:schemeClr val="tx2">
                        <a:lumMod val="20000"/>
                        <a:lumOff val="80000"/>
                      </a:schemeClr>
                    </a:solidFill>
                  </a:tcPr>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210</a:t>
                      </a:r>
                    </a:p>
                  </a:txBody>
                  <a:tcPr marL="9525" marR="9525" marT="9525" marB="0"/>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245</a:t>
                      </a:r>
                    </a:p>
                  </a:txBody>
                  <a:tcPr marL="9193" marR="9193" marT="9193" marB="0"/>
                </a:tc>
                <a:tc>
                  <a:txBody>
                    <a:bodyPr/>
                    <a:lstStyle/>
                    <a:p>
                      <a:pPr algn="ctr" fontAlgn="ctr"/>
                      <a:r>
                        <a:rPr lang="ru-RU" sz="1600" b="0" i="0" u="none" strike="noStrike" dirty="0">
                          <a:solidFill>
                            <a:srgbClr val="000000"/>
                          </a:solidFill>
                          <a:effectLst/>
                          <a:latin typeface="+mj-lt"/>
                        </a:rPr>
                        <a:t>256</a:t>
                      </a:r>
                    </a:p>
                  </a:txBody>
                  <a:tcPr marL="9525" marR="9525" marT="9525" marB="0" anchor="ctr"/>
                </a:tc>
                <a:tc>
                  <a:txBody>
                    <a:bodyPr/>
                    <a:lstStyle/>
                    <a:p>
                      <a:pPr algn="ctr" fontAlgn="ctr"/>
                      <a:r>
                        <a:rPr lang="ru-RU" sz="1600" b="0" i="0" u="none" strike="noStrike" dirty="0" smtClean="0">
                          <a:solidFill>
                            <a:srgbClr val="000000"/>
                          </a:solidFill>
                          <a:effectLst/>
                          <a:latin typeface="+mj-lt"/>
                        </a:rPr>
                        <a:t>264</a:t>
                      </a:r>
                      <a:endParaRPr lang="ru-RU" sz="1600" b="0" i="0" u="none" strike="noStrike" dirty="0">
                        <a:solidFill>
                          <a:srgbClr val="000000"/>
                        </a:solidFill>
                        <a:effectLst/>
                        <a:latin typeface="+mj-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kern="1200" dirty="0">
                          <a:solidFill>
                            <a:srgbClr val="000000"/>
                          </a:solidFill>
                          <a:effectLst/>
                          <a:latin typeface="+mn-lt"/>
                          <a:ea typeface="+mn-ea"/>
                          <a:cs typeface="+mn-cs"/>
                        </a:rPr>
                        <a:t>275</a:t>
                      </a:r>
                    </a:p>
                  </a:txBody>
                  <a:tcPr marL="9525" marR="9525" marT="9525" marB="0" anchor="ctr"/>
                </a:tc>
                <a:tc>
                  <a:txBody>
                    <a:bodyPr/>
                    <a:lstStyle/>
                    <a:p>
                      <a:pPr algn="ctr" fontAlgn="ctr"/>
                      <a:r>
                        <a:rPr lang="ru-RU" sz="1600" b="0" i="0" u="none" strike="noStrike" dirty="0" smtClean="0">
                          <a:solidFill>
                            <a:srgbClr val="000000"/>
                          </a:solidFill>
                          <a:effectLst/>
                          <a:latin typeface="+mj-lt"/>
                        </a:rPr>
                        <a:t>295</a:t>
                      </a:r>
                      <a:endParaRPr lang="ru-RU" sz="1600" b="0" i="0" u="none" strike="noStrike" dirty="0">
                        <a:solidFill>
                          <a:srgbClr val="000000"/>
                        </a:solidFill>
                        <a:effectLst/>
                        <a:latin typeface="+mj-lt"/>
                      </a:endParaRPr>
                    </a:p>
                  </a:txBody>
                  <a:tcPr marL="9525" marR="9525" marT="9525" marB="0" anchor="ctr"/>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289</a:t>
                      </a:r>
                    </a:p>
                  </a:txBody>
                  <a:tcPr marL="9525" marR="9525" marT="9525" marB="0"/>
                </a:tc>
                <a:extLst>
                  <a:ext uri="{0D108BD9-81ED-4DB2-BD59-A6C34878D82A}">
                    <a16:rowId xmlns:a16="http://schemas.microsoft.com/office/drawing/2014/main" val="10004"/>
                  </a:ext>
                </a:extLst>
              </a:tr>
              <a:tr h="264612">
                <a:tc>
                  <a:txBody>
                    <a:bodyPr/>
                    <a:lstStyle/>
                    <a:p>
                      <a:pPr algn="l" fontAlgn="ctr"/>
                      <a:r>
                        <a:rPr lang="ru-RU" sz="1600" u="none" strike="noStrike" dirty="0">
                          <a:effectLst/>
                        </a:rPr>
                        <a:t>Вывод из эксплуатации</a:t>
                      </a:r>
                      <a:endParaRPr lang="ru-RU" sz="1600" b="0" i="0" u="none" strike="noStrike" dirty="0">
                        <a:solidFill>
                          <a:srgbClr val="000000"/>
                        </a:solidFill>
                        <a:effectLst/>
                        <a:latin typeface="Times New Roman" panose="02020603050405020304" pitchFamily="18" charset="0"/>
                      </a:endParaRPr>
                    </a:p>
                  </a:txBody>
                  <a:tcPr marL="165466" marR="9193" marT="9193" marB="0" anchor="ctr">
                    <a:solidFill>
                      <a:schemeClr val="tx2">
                        <a:lumMod val="20000"/>
                        <a:lumOff val="80000"/>
                      </a:schemeClr>
                    </a:solidFill>
                  </a:tcPr>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1</a:t>
                      </a:r>
                    </a:p>
                  </a:txBody>
                  <a:tcPr marL="9525" marR="9525" marT="9525" marB="0"/>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2</a:t>
                      </a:r>
                    </a:p>
                  </a:txBody>
                  <a:tcPr marL="9193" marR="9193" marT="9193" marB="0"/>
                </a:tc>
                <a:tc>
                  <a:txBody>
                    <a:bodyPr/>
                    <a:lstStyle/>
                    <a:p>
                      <a:pPr algn="ctr" fontAlgn="ctr"/>
                      <a:r>
                        <a:rPr lang="ru-RU" sz="1600" b="0" i="0" u="none" strike="noStrike" dirty="0">
                          <a:solidFill>
                            <a:srgbClr val="000000"/>
                          </a:solidFill>
                          <a:effectLst/>
                          <a:latin typeface="+mj-lt"/>
                        </a:rPr>
                        <a:t>1</a:t>
                      </a:r>
                    </a:p>
                  </a:txBody>
                  <a:tcPr marL="9525" marR="9525" marT="9525" marB="0" anchor="ctr"/>
                </a:tc>
                <a:tc>
                  <a:txBody>
                    <a:bodyPr/>
                    <a:lstStyle/>
                    <a:p>
                      <a:pPr algn="ctr" fontAlgn="ctr"/>
                      <a:r>
                        <a:rPr lang="ru-RU" sz="1600" b="0" i="0" u="none" strike="noStrike" dirty="0" smtClean="0">
                          <a:solidFill>
                            <a:srgbClr val="000000"/>
                          </a:solidFill>
                          <a:effectLst/>
                          <a:latin typeface="+mj-lt"/>
                        </a:rPr>
                        <a:t>3</a:t>
                      </a:r>
                      <a:endParaRPr lang="ru-RU" sz="1600" b="0" i="0" u="none" strike="noStrike" dirty="0">
                        <a:solidFill>
                          <a:srgbClr val="000000"/>
                        </a:solidFill>
                        <a:effectLst/>
                        <a:latin typeface="+mj-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kern="1200" dirty="0">
                          <a:solidFill>
                            <a:srgbClr val="000000"/>
                          </a:solidFill>
                          <a:effectLst/>
                          <a:latin typeface="+mn-lt"/>
                          <a:ea typeface="+mn-ea"/>
                          <a:cs typeface="+mn-cs"/>
                        </a:rPr>
                        <a:t>5</a:t>
                      </a:r>
                    </a:p>
                  </a:txBody>
                  <a:tcPr marL="9525" marR="9525" marT="9525" marB="0" anchor="ctr"/>
                </a:tc>
                <a:tc>
                  <a:txBody>
                    <a:bodyPr/>
                    <a:lstStyle/>
                    <a:p>
                      <a:pPr algn="ctr" fontAlgn="ctr"/>
                      <a:r>
                        <a:rPr lang="ru-RU" sz="1600" b="0" i="0" u="none" strike="noStrike" dirty="0" smtClean="0">
                          <a:solidFill>
                            <a:srgbClr val="000000"/>
                          </a:solidFill>
                          <a:effectLst/>
                          <a:latin typeface="+mj-lt"/>
                        </a:rPr>
                        <a:t>7</a:t>
                      </a:r>
                      <a:endParaRPr lang="ru-RU" sz="1600" b="0" i="0" u="none" strike="noStrike" dirty="0">
                        <a:solidFill>
                          <a:srgbClr val="000000"/>
                        </a:solidFill>
                        <a:effectLst/>
                        <a:latin typeface="+mj-lt"/>
                      </a:endParaRPr>
                    </a:p>
                  </a:txBody>
                  <a:tcPr marL="9525" marR="9525" marT="9525" marB="0" anchor="ctr"/>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13</a:t>
                      </a:r>
                    </a:p>
                  </a:txBody>
                  <a:tcPr marL="9525" marR="9525" marT="9525" marB="0"/>
                </a:tc>
                <a:extLst>
                  <a:ext uri="{0D108BD9-81ED-4DB2-BD59-A6C34878D82A}">
                    <a16:rowId xmlns:a16="http://schemas.microsoft.com/office/drawing/2014/main" val="10005"/>
                  </a:ext>
                </a:extLst>
              </a:tr>
              <a:tr h="264612">
                <a:tc>
                  <a:txBody>
                    <a:bodyPr/>
                    <a:lstStyle/>
                    <a:p>
                      <a:pPr algn="l" fontAlgn="ctr"/>
                      <a:r>
                        <a:rPr lang="ru-RU" sz="1600" u="none" strike="noStrike" dirty="0">
                          <a:effectLst/>
                        </a:rPr>
                        <a:t>Обращение с РВ</a:t>
                      </a:r>
                      <a:endParaRPr lang="ru-RU" sz="1600" b="0" i="0" u="none" strike="noStrike" dirty="0">
                        <a:solidFill>
                          <a:srgbClr val="000000"/>
                        </a:solidFill>
                        <a:effectLst/>
                        <a:latin typeface="Times New Roman" panose="02020603050405020304" pitchFamily="18" charset="0"/>
                      </a:endParaRPr>
                    </a:p>
                  </a:txBody>
                  <a:tcPr marL="165466" marR="9193" marT="9193" marB="0" anchor="ctr">
                    <a:solidFill>
                      <a:schemeClr val="tx2">
                        <a:lumMod val="20000"/>
                        <a:lumOff val="80000"/>
                      </a:schemeClr>
                    </a:solidFill>
                  </a:tcPr>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1</a:t>
                      </a:r>
                    </a:p>
                  </a:txBody>
                  <a:tcPr marL="9525" marR="9525" marT="9525" marB="0"/>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7</a:t>
                      </a:r>
                    </a:p>
                  </a:txBody>
                  <a:tcPr marL="9193" marR="9193" marT="9193" marB="0"/>
                </a:tc>
                <a:tc>
                  <a:txBody>
                    <a:bodyPr/>
                    <a:lstStyle/>
                    <a:p>
                      <a:pPr algn="ctr" fontAlgn="ctr"/>
                      <a:r>
                        <a:rPr lang="ru-RU" sz="1600" b="0" i="0" u="none" strike="noStrike" dirty="0">
                          <a:solidFill>
                            <a:srgbClr val="000000"/>
                          </a:solidFill>
                          <a:effectLst/>
                          <a:latin typeface="+mj-lt"/>
                        </a:rPr>
                        <a:t>18</a:t>
                      </a:r>
                    </a:p>
                  </a:txBody>
                  <a:tcPr marL="9525" marR="9525" marT="9525" marB="0" anchor="ctr"/>
                </a:tc>
                <a:tc>
                  <a:txBody>
                    <a:bodyPr/>
                    <a:lstStyle/>
                    <a:p>
                      <a:pPr algn="ctr" fontAlgn="ctr"/>
                      <a:r>
                        <a:rPr lang="ru-RU" sz="1600" b="0" i="0" u="none" strike="noStrike" dirty="0">
                          <a:solidFill>
                            <a:srgbClr val="000000"/>
                          </a:solidFill>
                          <a:effectLst/>
                          <a:latin typeface="+mj-lt"/>
                        </a:rPr>
                        <a:t>18</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kern="1200" dirty="0">
                          <a:solidFill>
                            <a:srgbClr val="000000"/>
                          </a:solidFill>
                          <a:effectLst/>
                          <a:latin typeface="+mn-lt"/>
                          <a:ea typeface="+mn-ea"/>
                          <a:cs typeface="+mn-cs"/>
                        </a:rPr>
                        <a:t> </a:t>
                      </a:r>
                      <a:r>
                        <a:rPr lang="ru-RU" sz="1600" b="0" i="0" u="none" strike="noStrike" kern="1200" dirty="0" smtClean="0">
                          <a:solidFill>
                            <a:srgbClr val="000000"/>
                          </a:solidFill>
                          <a:effectLst/>
                          <a:latin typeface="+mn-lt"/>
                          <a:ea typeface="+mn-ea"/>
                          <a:cs typeface="+mn-cs"/>
                        </a:rPr>
                        <a:t>22</a:t>
                      </a:r>
                      <a:endParaRPr lang="ru-RU" sz="1600" b="0" i="0" u="none" strike="noStrike" kern="1200" dirty="0">
                        <a:solidFill>
                          <a:srgbClr val="000000"/>
                        </a:solidFill>
                        <a:effectLst/>
                        <a:latin typeface="+mn-lt"/>
                        <a:ea typeface="+mn-ea"/>
                        <a:cs typeface="+mn-cs"/>
                      </a:endParaRPr>
                    </a:p>
                  </a:txBody>
                  <a:tcPr marL="9525" marR="9525" marT="9525" marB="0" anchor="ctr"/>
                </a:tc>
                <a:tc>
                  <a:txBody>
                    <a:bodyPr/>
                    <a:lstStyle/>
                    <a:p>
                      <a:pPr algn="ctr" fontAlgn="ctr"/>
                      <a:r>
                        <a:rPr lang="ru-RU" sz="1600" b="0" i="0" u="none" strike="noStrike" dirty="0" smtClean="0">
                          <a:solidFill>
                            <a:srgbClr val="000000"/>
                          </a:solidFill>
                          <a:effectLst/>
                          <a:latin typeface="+mj-lt"/>
                        </a:rPr>
                        <a:t>22</a:t>
                      </a:r>
                      <a:endParaRPr lang="ru-RU" sz="1600" b="0" i="0" u="none" strike="noStrike" dirty="0">
                        <a:solidFill>
                          <a:srgbClr val="000000"/>
                        </a:solidFill>
                        <a:effectLst/>
                        <a:latin typeface="+mj-lt"/>
                      </a:endParaRPr>
                    </a:p>
                  </a:txBody>
                  <a:tcPr marL="9525" marR="9525" marT="9525" marB="0" anchor="ctr"/>
                </a:tc>
                <a:tc>
                  <a:txBody>
                    <a:bodyPr/>
                    <a:lstStyle/>
                    <a:p>
                      <a:pPr marL="0" algn="ctr" defTabSz="914400" rtl="0" eaLnBrk="1" fontAlgn="ctr" latinLnBrk="0" hangingPunct="1"/>
                      <a:r>
                        <a:rPr lang="ru-RU" sz="1600" b="0" i="0" u="none" strike="noStrike" kern="1200" dirty="0" smtClean="0">
                          <a:solidFill>
                            <a:srgbClr val="000000"/>
                          </a:solidFill>
                          <a:effectLst/>
                          <a:latin typeface="+mj-lt"/>
                          <a:ea typeface="+mn-ea"/>
                          <a:cs typeface="+mn-cs"/>
                        </a:rPr>
                        <a:t>21</a:t>
                      </a:r>
                      <a:r>
                        <a:rPr lang="ru-RU" sz="1600" b="0" i="0" u="none" strike="noStrike" kern="1200" dirty="0">
                          <a:solidFill>
                            <a:srgbClr val="000000"/>
                          </a:solidFill>
                          <a:effectLst/>
                          <a:latin typeface="+mj-lt"/>
                          <a:ea typeface="+mn-ea"/>
                          <a:cs typeface="+mn-cs"/>
                        </a:rPr>
                        <a:t> </a:t>
                      </a:r>
                    </a:p>
                  </a:txBody>
                  <a:tcPr marL="9525" marR="9525" marT="9525" marB="0"/>
                </a:tc>
                <a:extLst>
                  <a:ext uri="{0D108BD9-81ED-4DB2-BD59-A6C34878D82A}">
                    <a16:rowId xmlns:a16="http://schemas.microsoft.com/office/drawing/2014/main" val="10006"/>
                  </a:ext>
                </a:extLst>
              </a:tr>
              <a:tr h="264612">
                <a:tc>
                  <a:txBody>
                    <a:bodyPr/>
                    <a:lstStyle/>
                    <a:p>
                      <a:pPr algn="l" fontAlgn="ctr"/>
                      <a:r>
                        <a:rPr lang="ru-RU" sz="1600" u="none" strike="noStrike" dirty="0">
                          <a:effectLst/>
                        </a:rPr>
                        <a:t>Обращение с РАО</a:t>
                      </a:r>
                      <a:endParaRPr lang="ru-RU" sz="1600" b="0" i="0" u="none" strike="noStrike" dirty="0">
                        <a:solidFill>
                          <a:srgbClr val="000000"/>
                        </a:solidFill>
                        <a:effectLst/>
                        <a:latin typeface="Times New Roman" panose="02020603050405020304" pitchFamily="18" charset="0"/>
                      </a:endParaRPr>
                    </a:p>
                  </a:txBody>
                  <a:tcPr marL="165466" marR="9193" marT="9193" marB="0" anchor="ctr">
                    <a:solidFill>
                      <a:schemeClr val="tx2">
                        <a:lumMod val="20000"/>
                        <a:lumOff val="80000"/>
                      </a:schemeClr>
                    </a:solidFill>
                  </a:tcPr>
                </a:tc>
                <a:tc>
                  <a:txBody>
                    <a:bodyPr/>
                    <a:lstStyle/>
                    <a:p>
                      <a:pPr marL="0" algn="ctr" defTabSz="914400" rtl="0" eaLnBrk="1" fontAlgn="ctr" latinLnBrk="0" hangingPunct="1"/>
                      <a:r>
                        <a:rPr lang="ru-RU" sz="1600" b="0" i="0" u="none" strike="noStrike" kern="1200">
                          <a:solidFill>
                            <a:srgbClr val="000000"/>
                          </a:solidFill>
                          <a:effectLst/>
                          <a:latin typeface="+mj-lt"/>
                          <a:ea typeface="+mn-ea"/>
                          <a:cs typeface="+mn-cs"/>
                        </a:rPr>
                        <a:t>8</a:t>
                      </a:r>
                    </a:p>
                  </a:txBody>
                  <a:tcPr marL="9525" marR="9525" marT="9525" marB="0"/>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12</a:t>
                      </a:r>
                    </a:p>
                  </a:txBody>
                  <a:tcPr marL="9193" marR="9193" marT="9193" marB="0"/>
                </a:tc>
                <a:tc>
                  <a:txBody>
                    <a:bodyPr/>
                    <a:lstStyle/>
                    <a:p>
                      <a:pPr algn="ctr" fontAlgn="ctr"/>
                      <a:r>
                        <a:rPr lang="ru-RU" sz="1600" b="0" i="0" u="none" strike="noStrike" dirty="0">
                          <a:solidFill>
                            <a:srgbClr val="000000"/>
                          </a:solidFill>
                          <a:effectLst/>
                          <a:latin typeface="+mj-lt"/>
                        </a:rPr>
                        <a:t>9</a:t>
                      </a:r>
                    </a:p>
                  </a:txBody>
                  <a:tcPr marL="9525" marR="9525" marT="9525" marB="0" anchor="ctr"/>
                </a:tc>
                <a:tc>
                  <a:txBody>
                    <a:bodyPr/>
                    <a:lstStyle/>
                    <a:p>
                      <a:pPr algn="ctr" fontAlgn="ctr"/>
                      <a:r>
                        <a:rPr lang="ru-RU" sz="1600" b="0" i="0" u="none" strike="noStrike" dirty="0" smtClean="0">
                          <a:solidFill>
                            <a:srgbClr val="000000"/>
                          </a:solidFill>
                          <a:effectLst/>
                          <a:latin typeface="+mj-lt"/>
                        </a:rPr>
                        <a:t>14</a:t>
                      </a:r>
                      <a:endParaRPr lang="ru-RU" sz="1600" b="0" i="0" u="none" strike="noStrike" dirty="0">
                        <a:solidFill>
                          <a:srgbClr val="000000"/>
                        </a:solidFill>
                        <a:effectLst/>
                        <a:latin typeface="+mj-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kern="1200" dirty="0" smtClean="0">
                          <a:solidFill>
                            <a:srgbClr val="000000"/>
                          </a:solidFill>
                          <a:effectLst/>
                          <a:latin typeface="+mn-lt"/>
                          <a:ea typeface="+mn-ea"/>
                          <a:cs typeface="+mn-cs"/>
                        </a:rPr>
                        <a:t>14</a:t>
                      </a:r>
                      <a:endParaRPr lang="ru-RU" sz="1600" b="0" i="0" u="none" strike="noStrike" kern="1200" dirty="0">
                        <a:solidFill>
                          <a:srgbClr val="000000"/>
                        </a:solidFill>
                        <a:effectLst/>
                        <a:latin typeface="+mn-lt"/>
                        <a:ea typeface="+mn-ea"/>
                        <a:cs typeface="+mn-cs"/>
                      </a:endParaRPr>
                    </a:p>
                  </a:txBody>
                  <a:tcPr marL="9525" marR="9525" marT="9525" marB="0" anchor="ctr"/>
                </a:tc>
                <a:tc>
                  <a:txBody>
                    <a:bodyPr/>
                    <a:lstStyle/>
                    <a:p>
                      <a:pPr algn="ctr" fontAlgn="ctr"/>
                      <a:r>
                        <a:rPr lang="ru-RU" sz="1600" b="0" i="0" u="none" strike="noStrike" dirty="0" smtClean="0">
                          <a:solidFill>
                            <a:srgbClr val="000000"/>
                          </a:solidFill>
                          <a:effectLst/>
                          <a:latin typeface="+mj-lt"/>
                        </a:rPr>
                        <a:t>14</a:t>
                      </a:r>
                      <a:endParaRPr lang="ru-RU" sz="1600" b="0" i="0" u="none" strike="noStrike" dirty="0">
                        <a:solidFill>
                          <a:srgbClr val="000000"/>
                        </a:solidFill>
                        <a:effectLst/>
                        <a:latin typeface="+mj-lt"/>
                      </a:endParaRPr>
                    </a:p>
                  </a:txBody>
                  <a:tcPr marL="9525" marR="9525" marT="9525" marB="0" anchor="ctr"/>
                </a:tc>
                <a:tc>
                  <a:txBody>
                    <a:bodyPr/>
                    <a:lstStyle/>
                    <a:p>
                      <a:pPr marL="0" algn="ctr" defTabSz="914400" rtl="0" eaLnBrk="1" fontAlgn="ctr" latinLnBrk="0" hangingPunct="1"/>
                      <a:r>
                        <a:rPr lang="ru-RU" sz="1600" b="0" i="0" u="none" strike="noStrike" kern="1200" dirty="0" smtClean="0">
                          <a:solidFill>
                            <a:srgbClr val="000000"/>
                          </a:solidFill>
                          <a:effectLst/>
                          <a:latin typeface="+mj-lt"/>
                          <a:ea typeface="+mn-ea"/>
                          <a:cs typeface="+mn-cs"/>
                        </a:rPr>
                        <a:t>14</a:t>
                      </a:r>
                      <a:endParaRPr lang="ru-RU" sz="1600" b="0" i="0" u="none" strike="noStrike" kern="1200" dirty="0">
                        <a:solidFill>
                          <a:srgbClr val="000000"/>
                        </a:solidFill>
                        <a:effectLst/>
                        <a:latin typeface="+mj-lt"/>
                        <a:ea typeface="+mn-ea"/>
                        <a:cs typeface="+mn-cs"/>
                      </a:endParaRPr>
                    </a:p>
                  </a:txBody>
                  <a:tcPr marL="9525" marR="9525" marT="9525" marB="0"/>
                </a:tc>
                <a:extLst>
                  <a:ext uri="{0D108BD9-81ED-4DB2-BD59-A6C34878D82A}">
                    <a16:rowId xmlns:a16="http://schemas.microsoft.com/office/drawing/2014/main" val="10007"/>
                  </a:ext>
                </a:extLst>
              </a:tr>
              <a:tr h="264612">
                <a:tc>
                  <a:txBody>
                    <a:bodyPr/>
                    <a:lstStyle/>
                    <a:p>
                      <a:pPr algn="l" fontAlgn="ctr"/>
                      <a:r>
                        <a:rPr lang="ru-RU" sz="1600" u="none" strike="noStrike" dirty="0">
                          <a:effectLst/>
                        </a:rPr>
                        <a:t>Использование РВ при НИР и ОКР</a:t>
                      </a:r>
                      <a:endParaRPr lang="ru-RU" sz="1600" b="0" i="0" u="none" strike="noStrike" dirty="0">
                        <a:solidFill>
                          <a:srgbClr val="000000"/>
                        </a:solidFill>
                        <a:effectLst/>
                        <a:latin typeface="Times New Roman" panose="02020603050405020304" pitchFamily="18" charset="0"/>
                      </a:endParaRPr>
                    </a:p>
                  </a:txBody>
                  <a:tcPr marL="165466" marR="9193" marT="9193" marB="0" anchor="ctr">
                    <a:solidFill>
                      <a:schemeClr val="tx2">
                        <a:lumMod val="20000"/>
                        <a:lumOff val="80000"/>
                      </a:schemeClr>
                    </a:solidFill>
                  </a:tcPr>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 </a:t>
                      </a:r>
                    </a:p>
                  </a:txBody>
                  <a:tcPr marL="9525" marR="9525" marT="9525" marB="0"/>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1</a:t>
                      </a:r>
                    </a:p>
                  </a:txBody>
                  <a:tcPr marL="9193" marR="9193" marT="9193" marB="0"/>
                </a:tc>
                <a:tc>
                  <a:txBody>
                    <a:bodyPr/>
                    <a:lstStyle/>
                    <a:p>
                      <a:pPr algn="ctr" fontAlgn="ctr"/>
                      <a:r>
                        <a:rPr lang="ru-RU" sz="1600" b="0" i="0" u="none" strike="noStrike" dirty="0">
                          <a:solidFill>
                            <a:srgbClr val="000000"/>
                          </a:solidFill>
                          <a:effectLst/>
                          <a:latin typeface="+mj-lt"/>
                        </a:rPr>
                        <a:t>1</a:t>
                      </a:r>
                    </a:p>
                  </a:txBody>
                  <a:tcPr marL="9525" marR="9525" marT="9525" marB="0" anchor="ctr"/>
                </a:tc>
                <a:tc>
                  <a:txBody>
                    <a:bodyPr/>
                    <a:lstStyle/>
                    <a:p>
                      <a:pPr algn="ctr" fontAlgn="ctr"/>
                      <a:r>
                        <a:rPr lang="ru-RU" sz="1600" b="0" i="0" u="none" strike="noStrike" dirty="0">
                          <a:solidFill>
                            <a:srgbClr val="000000"/>
                          </a:solidFill>
                          <a:effectLst/>
                          <a:latin typeface="+mj-lt"/>
                        </a:rPr>
                        <a:t>1</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kern="1200" dirty="0" smtClean="0">
                          <a:solidFill>
                            <a:srgbClr val="000000"/>
                          </a:solidFill>
                          <a:effectLst/>
                          <a:latin typeface="+mn-lt"/>
                          <a:ea typeface="+mn-ea"/>
                          <a:cs typeface="+mn-cs"/>
                        </a:rPr>
                        <a:t>1</a:t>
                      </a:r>
                      <a:endParaRPr lang="ru-RU" sz="1600" b="0" i="0" u="none" strike="noStrike" kern="1200" dirty="0">
                        <a:solidFill>
                          <a:srgbClr val="000000"/>
                        </a:solidFill>
                        <a:effectLst/>
                        <a:latin typeface="+mn-lt"/>
                        <a:ea typeface="+mn-ea"/>
                        <a:cs typeface="+mn-cs"/>
                      </a:endParaRPr>
                    </a:p>
                  </a:txBody>
                  <a:tcPr marL="9525" marR="9525" marT="9525" marB="0" anchor="ctr"/>
                </a:tc>
                <a:tc>
                  <a:txBody>
                    <a:bodyPr/>
                    <a:lstStyle/>
                    <a:p>
                      <a:pPr algn="ctr" fontAlgn="ctr"/>
                      <a:r>
                        <a:rPr lang="ru-RU" sz="1600" b="0" i="0" u="none" strike="noStrike" dirty="0">
                          <a:solidFill>
                            <a:srgbClr val="000000"/>
                          </a:solidFill>
                          <a:effectLst/>
                          <a:latin typeface="+mj-lt"/>
                        </a:rPr>
                        <a:t>1</a:t>
                      </a:r>
                    </a:p>
                  </a:txBody>
                  <a:tcPr marL="9525" marR="9525" marT="9525" marB="0" anchor="ctr"/>
                </a:tc>
                <a:tc>
                  <a:txBody>
                    <a:bodyPr/>
                    <a:lstStyle/>
                    <a:p>
                      <a:pPr marL="0" algn="ctr" defTabSz="914400" rtl="0" eaLnBrk="1" fontAlgn="ctr" latinLnBrk="0" hangingPunct="1"/>
                      <a:r>
                        <a:rPr lang="ru-RU" sz="1600" b="0" i="0" u="none" strike="noStrike" kern="1200" dirty="0" smtClean="0">
                          <a:solidFill>
                            <a:srgbClr val="000000"/>
                          </a:solidFill>
                          <a:effectLst/>
                          <a:latin typeface="+mj-lt"/>
                          <a:ea typeface="+mn-ea"/>
                          <a:cs typeface="+mn-cs"/>
                        </a:rPr>
                        <a:t>1</a:t>
                      </a:r>
                      <a:endParaRPr lang="ru-RU" sz="1600" b="0" i="0" u="none" strike="noStrike" kern="1200" dirty="0">
                        <a:solidFill>
                          <a:srgbClr val="000000"/>
                        </a:solidFill>
                        <a:effectLst/>
                        <a:latin typeface="+mj-lt"/>
                        <a:ea typeface="+mn-ea"/>
                        <a:cs typeface="+mn-cs"/>
                      </a:endParaRPr>
                    </a:p>
                  </a:txBody>
                  <a:tcPr marL="9525" marR="9525" marT="9525" marB="0"/>
                </a:tc>
                <a:extLst>
                  <a:ext uri="{0D108BD9-81ED-4DB2-BD59-A6C34878D82A}">
                    <a16:rowId xmlns:a16="http://schemas.microsoft.com/office/drawing/2014/main" val="10008"/>
                  </a:ext>
                </a:extLst>
              </a:tr>
              <a:tr h="264612">
                <a:tc>
                  <a:txBody>
                    <a:bodyPr/>
                    <a:lstStyle/>
                    <a:p>
                      <a:pPr marL="0" algn="l" defTabSz="914400" rtl="0" eaLnBrk="1" fontAlgn="ctr" latinLnBrk="0" hangingPunct="1"/>
                      <a:r>
                        <a:rPr lang="ru-RU" sz="1600" u="none" strike="noStrike" kern="1200" dirty="0" smtClean="0">
                          <a:solidFill>
                            <a:schemeClr val="dk1"/>
                          </a:solidFill>
                          <a:effectLst/>
                          <a:latin typeface="+mn-lt"/>
                          <a:ea typeface="+mn-ea"/>
                          <a:cs typeface="+mn-cs"/>
                        </a:rPr>
                        <a:t>Проектирование и конструирование ОИАЭ</a:t>
                      </a:r>
                      <a:endParaRPr lang="ru-RU" sz="1600" u="none" strike="noStrike" kern="1200" dirty="0">
                        <a:solidFill>
                          <a:schemeClr val="dk1"/>
                        </a:solidFill>
                        <a:effectLst/>
                        <a:latin typeface="+mn-lt"/>
                        <a:ea typeface="+mn-ea"/>
                        <a:cs typeface="+mn-cs"/>
                      </a:endParaRPr>
                    </a:p>
                  </a:txBody>
                  <a:tcPr marL="165466" marR="9193" marT="9193" marB="0" anchor="ctr">
                    <a:solidFill>
                      <a:schemeClr val="tx2">
                        <a:lumMod val="20000"/>
                        <a:lumOff val="80000"/>
                      </a:schemeClr>
                    </a:solidFill>
                  </a:tcPr>
                </a:tc>
                <a:tc>
                  <a:txBody>
                    <a:bodyPr/>
                    <a:lstStyle/>
                    <a:p>
                      <a:pPr marL="0" algn="ctr" defTabSz="914400" rtl="0" eaLnBrk="1" fontAlgn="ctr" latinLnBrk="0" hangingPunct="1"/>
                      <a:r>
                        <a:rPr lang="ru-RU" sz="1600" b="0" i="0" u="none" strike="noStrike" kern="1200" dirty="0" smtClean="0">
                          <a:solidFill>
                            <a:srgbClr val="000000"/>
                          </a:solidFill>
                          <a:effectLst/>
                          <a:latin typeface="+mj-lt"/>
                          <a:ea typeface="+mn-ea"/>
                          <a:cs typeface="+mn-cs"/>
                        </a:rPr>
                        <a:t>6</a:t>
                      </a:r>
                      <a:endParaRPr lang="ru-RU" sz="1600" b="0" i="0" u="none" strike="noStrike" kern="1200" dirty="0">
                        <a:solidFill>
                          <a:srgbClr val="000000"/>
                        </a:solidFill>
                        <a:effectLst/>
                        <a:latin typeface="+mj-lt"/>
                        <a:ea typeface="+mn-ea"/>
                        <a:cs typeface="+mn-cs"/>
                      </a:endParaRPr>
                    </a:p>
                  </a:txBody>
                  <a:tcPr marL="9525" marR="9525" marT="9525" marB="0"/>
                </a:tc>
                <a:tc>
                  <a:txBody>
                    <a:bodyPr/>
                    <a:lstStyle/>
                    <a:p>
                      <a:pPr marL="0" algn="ctr" defTabSz="914400" rtl="0" eaLnBrk="1" fontAlgn="ctr" latinLnBrk="0" hangingPunct="1"/>
                      <a:r>
                        <a:rPr lang="ru-RU" sz="1600" b="0" i="0" u="none" strike="noStrike" kern="1200" dirty="0" smtClean="0">
                          <a:solidFill>
                            <a:srgbClr val="000000"/>
                          </a:solidFill>
                          <a:effectLst/>
                          <a:latin typeface="+mj-lt"/>
                          <a:ea typeface="+mn-ea"/>
                          <a:cs typeface="+mn-cs"/>
                        </a:rPr>
                        <a:t>4</a:t>
                      </a:r>
                      <a:endParaRPr lang="ru-RU" sz="1600" b="0" i="0" u="none" strike="noStrike" kern="1200" dirty="0">
                        <a:solidFill>
                          <a:srgbClr val="000000"/>
                        </a:solidFill>
                        <a:effectLst/>
                        <a:latin typeface="+mj-lt"/>
                        <a:ea typeface="+mn-ea"/>
                        <a:cs typeface="+mn-cs"/>
                      </a:endParaRPr>
                    </a:p>
                  </a:txBody>
                  <a:tcPr marL="9193" marR="9193" marT="9193" marB="0"/>
                </a:tc>
                <a:tc>
                  <a:txBody>
                    <a:bodyPr/>
                    <a:lstStyle/>
                    <a:p>
                      <a:pPr algn="ctr" fontAlgn="ctr"/>
                      <a:r>
                        <a:rPr lang="ru-RU" sz="1600" b="0" i="0" u="none" strike="noStrike" dirty="0" smtClean="0">
                          <a:solidFill>
                            <a:srgbClr val="000000"/>
                          </a:solidFill>
                          <a:effectLst/>
                          <a:latin typeface="+mj-lt"/>
                        </a:rPr>
                        <a:t>6</a:t>
                      </a:r>
                      <a:endParaRPr lang="ru-RU" sz="1600" b="0" i="0" u="none" strike="noStrike" dirty="0">
                        <a:solidFill>
                          <a:srgbClr val="000000"/>
                        </a:solidFill>
                        <a:effectLst/>
                        <a:latin typeface="+mj-lt"/>
                      </a:endParaRPr>
                    </a:p>
                  </a:txBody>
                  <a:tcPr marL="9525" marR="9525" marT="9525" marB="0" anchor="ctr"/>
                </a:tc>
                <a:tc>
                  <a:txBody>
                    <a:bodyPr/>
                    <a:lstStyle/>
                    <a:p>
                      <a:pPr algn="ctr" fontAlgn="ctr"/>
                      <a:r>
                        <a:rPr lang="ru-RU" sz="1600" b="0" i="0" u="none" strike="noStrike" dirty="0" smtClean="0">
                          <a:solidFill>
                            <a:srgbClr val="000000"/>
                          </a:solidFill>
                          <a:effectLst/>
                          <a:latin typeface="+mj-lt"/>
                        </a:rPr>
                        <a:t>6</a:t>
                      </a:r>
                      <a:endParaRPr lang="ru-RU" sz="1600" b="0" i="0" u="none" strike="noStrike" dirty="0">
                        <a:solidFill>
                          <a:srgbClr val="000000"/>
                        </a:solidFill>
                        <a:effectLst/>
                        <a:latin typeface="+mj-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kern="1200" dirty="0">
                          <a:solidFill>
                            <a:srgbClr val="000000"/>
                          </a:solidFill>
                          <a:effectLst/>
                          <a:latin typeface="+mn-lt"/>
                          <a:ea typeface="+mn-ea"/>
                          <a:cs typeface="+mn-cs"/>
                        </a:rPr>
                        <a:t> </a:t>
                      </a:r>
                      <a:r>
                        <a:rPr lang="ru-RU" sz="1600" b="0" i="0" u="none" strike="noStrike" kern="1200" dirty="0" smtClean="0">
                          <a:solidFill>
                            <a:srgbClr val="000000"/>
                          </a:solidFill>
                          <a:effectLst/>
                          <a:latin typeface="+mn-lt"/>
                          <a:ea typeface="+mn-ea"/>
                          <a:cs typeface="+mn-cs"/>
                        </a:rPr>
                        <a:t>9</a:t>
                      </a:r>
                      <a:endParaRPr lang="ru-RU" sz="1600" b="0" i="0" u="none" strike="noStrike" kern="1200" dirty="0">
                        <a:solidFill>
                          <a:srgbClr val="000000"/>
                        </a:solidFill>
                        <a:effectLst/>
                        <a:latin typeface="+mn-lt"/>
                        <a:ea typeface="+mn-ea"/>
                        <a:cs typeface="+mn-cs"/>
                      </a:endParaRPr>
                    </a:p>
                  </a:txBody>
                  <a:tcPr marL="9525" marR="9525" marT="9525" marB="0" anchor="ctr"/>
                </a:tc>
                <a:tc>
                  <a:txBody>
                    <a:bodyPr/>
                    <a:lstStyle/>
                    <a:p>
                      <a:pPr algn="ctr" fontAlgn="ctr"/>
                      <a:r>
                        <a:rPr lang="ru-RU" sz="1600" b="0" i="0" u="none" strike="noStrike" dirty="0" smtClean="0">
                          <a:solidFill>
                            <a:srgbClr val="000000"/>
                          </a:solidFill>
                          <a:effectLst/>
                          <a:latin typeface="+mj-lt"/>
                        </a:rPr>
                        <a:t>11</a:t>
                      </a:r>
                      <a:endParaRPr lang="ru-RU" sz="1600" b="0" i="0" u="none" strike="noStrike" dirty="0">
                        <a:solidFill>
                          <a:srgbClr val="000000"/>
                        </a:solidFill>
                        <a:effectLst/>
                        <a:latin typeface="+mj-lt"/>
                      </a:endParaRPr>
                    </a:p>
                  </a:txBody>
                  <a:tcPr marL="9525" marR="9525" marT="9525" marB="0" anchor="ctr"/>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 </a:t>
                      </a:r>
                      <a:r>
                        <a:rPr lang="ru-RU" sz="1600" b="0" i="0" u="none" strike="noStrike" kern="1200" dirty="0" smtClean="0">
                          <a:solidFill>
                            <a:srgbClr val="000000"/>
                          </a:solidFill>
                          <a:effectLst/>
                          <a:latin typeface="+mj-lt"/>
                          <a:ea typeface="+mn-ea"/>
                          <a:cs typeface="+mn-cs"/>
                        </a:rPr>
                        <a:t>13</a:t>
                      </a:r>
                      <a:endParaRPr lang="ru-RU" sz="1600" b="0" i="0" u="none" strike="noStrike" kern="1200" dirty="0">
                        <a:solidFill>
                          <a:srgbClr val="000000"/>
                        </a:solidFill>
                        <a:effectLst/>
                        <a:latin typeface="+mj-lt"/>
                        <a:ea typeface="+mn-ea"/>
                        <a:cs typeface="+mn-cs"/>
                      </a:endParaRPr>
                    </a:p>
                  </a:txBody>
                  <a:tcPr marL="9525" marR="9525" marT="9525" marB="0"/>
                </a:tc>
                <a:extLst>
                  <a:ext uri="{0D108BD9-81ED-4DB2-BD59-A6C34878D82A}">
                    <a16:rowId xmlns:a16="http://schemas.microsoft.com/office/drawing/2014/main" val="10009"/>
                  </a:ext>
                </a:extLst>
              </a:tr>
              <a:tr h="455263">
                <a:tc>
                  <a:txBody>
                    <a:bodyPr/>
                    <a:lstStyle/>
                    <a:p>
                      <a:pPr algn="l" fontAlgn="ctr"/>
                      <a:r>
                        <a:rPr lang="ru-RU" sz="1600" u="none" strike="noStrike" dirty="0">
                          <a:effectLst/>
                        </a:rPr>
                        <a:t>Проведение экспертизы проектной, конструкторской, технологической, документации</a:t>
                      </a:r>
                      <a:endParaRPr lang="ru-RU" sz="1600" b="0" i="0" u="none" strike="noStrike" dirty="0">
                        <a:solidFill>
                          <a:srgbClr val="000000"/>
                        </a:solidFill>
                        <a:effectLst/>
                        <a:latin typeface="Times New Roman" panose="02020603050405020304" pitchFamily="18" charset="0"/>
                      </a:endParaRPr>
                    </a:p>
                  </a:txBody>
                  <a:tcPr marL="165466" marR="9193" marT="9193" marB="0" anchor="ctr">
                    <a:solidFill>
                      <a:schemeClr val="tx2">
                        <a:lumMod val="20000"/>
                        <a:lumOff val="80000"/>
                      </a:schemeClr>
                    </a:solidFill>
                  </a:tcPr>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2</a:t>
                      </a:r>
                    </a:p>
                  </a:txBody>
                  <a:tcPr marL="9525" marR="9525" marT="9525" marB="0" anchor="ctr"/>
                </a:tc>
                <a:tc>
                  <a:txBody>
                    <a:bodyPr/>
                    <a:lstStyle/>
                    <a:p>
                      <a:pPr marL="0" algn="ctr" defTabSz="914400" rtl="0" eaLnBrk="1" fontAlgn="ctr" latinLnBrk="0" hangingPunct="1"/>
                      <a:r>
                        <a:rPr lang="ru-RU" sz="1600" b="0" i="0" u="none" strike="noStrike" kern="1200" dirty="0">
                          <a:solidFill>
                            <a:srgbClr val="000000"/>
                          </a:solidFill>
                          <a:effectLst/>
                          <a:latin typeface="+mj-lt"/>
                          <a:ea typeface="+mn-ea"/>
                          <a:cs typeface="+mn-cs"/>
                        </a:rPr>
                        <a:t>2</a:t>
                      </a:r>
                    </a:p>
                  </a:txBody>
                  <a:tcPr marL="9193" marR="9193" marT="9193"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kern="1200" dirty="0" smtClean="0">
                          <a:solidFill>
                            <a:srgbClr val="000000"/>
                          </a:solidFill>
                          <a:effectLst/>
                          <a:latin typeface="+mn-lt"/>
                          <a:ea typeface="+mn-ea"/>
                          <a:cs typeface="+mn-cs"/>
                        </a:rPr>
                        <a:t>3</a:t>
                      </a:r>
                      <a:r>
                        <a:rPr lang="ru-RU" sz="1600" b="0" i="0" u="none" strike="noStrike" dirty="0">
                          <a:solidFill>
                            <a:srgbClr val="000000"/>
                          </a:solidFill>
                          <a:effectLst/>
                          <a:latin typeface="+mj-lt"/>
                        </a:rPr>
                        <a:t> </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kern="1200" dirty="0" smtClean="0">
                          <a:solidFill>
                            <a:srgbClr val="000000"/>
                          </a:solidFill>
                          <a:effectLst/>
                          <a:latin typeface="+mn-lt"/>
                          <a:ea typeface="+mn-ea"/>
                          <a:cs typeface="+mn-cs"/>
                        </a:rPr>
                        <a:t>1</a:t>
                      </a:r>
                      <a:endParaRPr lang="ru-RU" sz="1600" b="0" i="0" u="none" strike="noStrike" dirty="0">
                        <a:solidFill>
                          <a:srgbClr val="000000"/>
                        </a:solidFill>
                        <a:effectLst/>
                        <a:latin typeface="+mj-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kern="1200" dirty="0">
                          <a:solidFill>
                            <a:srgbClr val="000000"/>
                          </a:solidFill>
                          <a:effectLst/>
                          <a:latin typeface="+mn-lt"/>
                          <a:ea typeface="+mn-ea"/>
                          <a:cs typeface="+mn-cs"/>
                        </a:rPr>
                        <a:t>1</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kern="1200" dirty="0" smtClean="0">
                          <a:solidFill>
                            <a:srgbClr val="000000"/>
                          </a:solidFill>
                          <a:effectLst/>
                          <a:latin typeface="+mn-lt"/>
                          <a:ea typeface="+mn-ea"/>
                          <a:cs typeface="+mn-cs"/>
                        </a:rPr>
                        <a:t>1</a:t>
                      </a:r>
                      <a:endParaRPr lang="ru-RU" sz="1600" b="0" i="0" u="none" strike="noStrike" dirty="0">
                        <a:solidFill>
                          <a:srgbClr val="000000"/>
                        </a:solidFill>
                        <a:effectLst/>
                        <a:latin typeface="+mj-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600" b="0" i="0" u="none" strike="noStrike" kern="1200" dirty="0" smtClean="0">
                        <a:solidFill>
                          <a:srgbClr val="000000"/>
                        </a:solidFill>
                        <a:effectLst/>
                        <a:latin typeface="+mn-lt"/>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kern="1200" dirty="0" smtClean="0">
                          <a:solidFill>
                            <a:srgbClr val="000000"/>
                          </a:solidFill>
                          <a:effectLst/>
                          <a:latin typeface="+mn-lt"/>
                          <a:ea typeface="+mn-ea"/>
                          <a:cs typeface="+mn-cs"/>
                        </a:rPr>
                        <a:t>1</a:t>
                      </a:r>
                      <a:endParaRPr lang="ru-RU" sz="1600" b="0" i="0" u="none" strike="noStrike" kern="1200" dirty="0">
                        <a:solidFill>
                          <a:srgbClr val="000000"/>
                        </a:solidFill>
                        <a:effectLst/>
                        <a:latin typeface="+mn-lt"/>
                        <a:ea typeface="+mn-ea"/>
                        <a:cs typeface="+mn-cs"/>
                      </a:endParaRPr>
                    </a:p>
                  </a:txBody>
                  <a:tcPr marL="9525" marR="9525" marT="9525" marB="0"/>
                </a:tc>
                <a:extLst>
                  <a:ext uri="{0D108BD9-81ED-4DB2-BD59-A6C34878D82A}">
                    <a16:rowId xmlns:a16="http://schemas.microsoft.com/office/drawing/2014/main" val="10010"/>
                  </a:ext>
                </a:extLst>
              </a:tr>
            </a:tbl>
          </a:graphicData>
        </a:graphic>
      </p:graphicFrame>
      <p:graphicFrame>
        <p:nvGraphicFramePr>
          <p:cNvPr id="6" name="Диаграмма 5"/>
          <p:cNvGraphicFramePr>
            <a:graphicFrameLocks noChangeAspect="1"/>
          </p:cNvGraphicFramePr>
          <p:nvPr>
            <p:extLst>
              <p:ext uri="{D42A27DB-BD31-4B8C-83A1-F6EECF244321}">
                <p14:modId xmlns:p14="http://schemas.microsoft.com/office/powerpoint/2010/main" val="1748211807"/>
              </p:ext>
            </p:extLst>
          </p:nvPr>
        </p:nvGraphicFramePr>
        <p:xfrm>
          <a:off x="309360" y="5301208"/>
          <a:ext cx="7430992" cy="1440159"/>
        </p:xfrm>
        <a:graphic>
          <a:graphicData uri="http://schemas.openxmlformats.org/drawingml/2006/chart">
            <c:chart xmlns:c="http://schemas.openxmlformats.org/drawingml/2006/chart" xmlns:r="http://schemas.openxmlformats.org/officeDocument/2006/relationships" r:id="rId2"/>
          </a:graphicData>
        </a:graphic>
      </p:graphicFrame>
      <p:sp>
        <p:nvSpPr>
          <p:cNvPr id="12" name="Прямоугольник 11"/>
          <p:cNvSpPr/>
          <p:nvPr/>
        </p:nvSpPr>
        <p:spPr>
          <a:xfrm>
            <a:off x="8407115" y="5596938"/>
            <a:ext cx="535724" cy="369332"/>
          </a:xfrm>
          <a:prstGeom prst="rect">
            <a:avLst/>
          </a:prstGeom>
        </p:spPr>
        <p:txBody>
          <a:bodyPr wrap="none">
            <a:spAutoFit/>
          </a:bodyPr>
          <a:lstStyle/>
          <a:p>
            <a:pPr algn="ctr" fontAlgn="ctr"/>
            <a:r>
              <a:rPr lang="ru-RU" b="1" dirty="0" smtClean="0">
                <a:solidFill>
                  <a:srgbClr val="000000"/>
                </a:solidFill>
              </a:rPr>
              <a:t>379</a:t>
            </a:r>
            <a:endParaRPr lang="ru-RU" b="1" dirty="0">
              <a:solidFill>
                <a:srgbClr val="000000"/>
              </a:solidFill>
            </a:endParaRPr>
          </a:p>
        </p:txBody>
      </p:sp>
      <p:sp>
        <p:nvSpPr>
          <p:cNvPr id="13" name="Прямоугольник 12"/>
          <p:cNvSpPr/>
          <p:nvPr/>
        </p:nvSpPr>
        <p:spPr>
          <a:xfrm>
            <a:off x="8407115" y="6052872"/>
            <a:ext cx="535724" cy="369332"/>
          </a:xfrm>
          <a:prstGeom prst="rect">
            <a:avLst/>
          </a:prstGeom>
        </p:spPr>
        <p:txBody>
          <a:bodyPr wrap="none">
            <a:spAutoFit/>
          </a:bodyPr>
          <a:lstStyle/>
          <a:p>
            <a:pPr algn="ctr" fontAlgn="ctr"/>
            <a:r>
              <a:rPr lang="ru-RU" b="1" dirty="0" smtClean="0">
                <a:solidFill>
                  <a:srgbClr val="000000"/>
                </a:solidFill>
              </a:rPr>
              <a:t>377</a:t>
            </a:r>
            <a:endParaRPr lang="ru-RU" b="1" dirty="0">
              <a:solidFill>
                <a:srgbClr val="000000"/>
              </a:solidFill>
            </a:endParaRPr>
          </a:p>
        </p:txBody>
      </p:sp>
    </p:spTree>
    <p:extLst>
      <p:ext uri="{BB962C8B-B14F-4D97-AF65-F5344CB8AC3E}">
        <p14:creationId xmlns:p14="http://schemas.microsoft.com/office/powerpoint/2010/main" val="388819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TZd2I8vrUy4xL8.3n1hlA"/>
</p:tagLst>
</file>

<file path=ppt/tags/tag2.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heme/theme1.xml><?xml version="1.0" encoding="utf-8"?>
<a:theme xmlns:a="http://schemas.openxmlformats.org/drawingml/2006/main" name="Шаблон_final_ру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Шаблон_final_рус</Template>
  <TotalTime>1758</TotalTime>
  <Words>5381</Words>
  <Application>Microsoft Office PowerPoint</Application>
  <PresentationFormat>Экран (4:3)</PresentationFormat>
  <Paragraphs>828</Paragraphs>
  <Slides>40</Slides>
  <Notes>1</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40</vt:i4>
      </vt:variant>
    </vt:vector>
  </HeadingPairs>
  <TitlesOfParts>
    <vt:vector size="55" baseType="lpstr">
      <vt:lpstr>MS PGothic</vt:lpstr>
      <vt:lpstr>SimSun</vt:lpstr>
      <vt:lpstr>Arial</vt:lpstr>
      <vt:lpstr>Arial Cyr</vt:lpstr>
      <vt:lpstr>Arial Narrow</vt:lpstr>
      <vt:lpstr>Arial Unicode MS</vt:lpstr>
      <vt:lpstr>Calibri</vt:lpstr>
      <vt:lpstr>Century Gothic</vt:lpstr>
      <vt:lpstr>DejaVu Sans</vt:lpstr>
      <vt:lpstr>Symbol</vt:lpstr>
      <vt:lpstr>Tahoma</vt:lpstr>
      <vt:lpstr>Times New Roman</vt:lpstr>
      <vt:lpstr>Wingdings</vt:lpstr>
      <vt:lpstr>Wingdings 3</vt:lpstr>
      <vt:lpstr>Шаблон_final_рус</vt:lpstr>
      <vt:lpstr>О правоприменительной практике контрольно-надзорной деятельности  Северо-Европейского МТУ по надзору за ЯРБ Ростехнадзора  при осуществлении федерального государственного надзора за радиационно опасными объектами за 9 месяцев 2022 года </vt:lpstr>
      <vt:lpstr>ЦЕЛЯМИ ОБОБЩЕНИЯ И АНАЛИЗА  ПРАВОПРИМЕНИТЕЛЬНОЙ ПРАКТИКИ ЯВЛЯЮТСЯ:</vt:lpstr>
      <vt:lpstr>Задачами обобщения и анализа правоприменительной практики являются:</vt:lpstr>
      <vt:lpstr>ОСНОВНЫЕ ПОЛНОМОЧИЯ РОСТЕХНАДЗОРА </vt:lpstr>
      <vt:lpstr>Контрольно-надзорная деятельность Ростехнадзора в области использования атомной энергии осуществляется в соответствии с:</vt:lpstr>
      <vt:lpstr>Контрольно-надзорная деятельность Ростехнадзора в области использования атомной энергии осуществляется в соответствии с:</vt:lpstr>
      <vt:lpstr>Презентация PowerPoint</vt:lpstr>
      <vt:lpstr>Объекты проведения государственного контроля (надзора)</vt:lpstr>
      <vt:lpstr>Характеристика поднадзорных РОО</vt:lpstr>
      <vt:lpstr>Количество РИ в подразделениях организаций - 2424</vt:lpstr>
      <vt:lpstr>РАЗРЕШИТЕЛЬНАЯ ДЕЯТЕЛЬНОСТЬ</vt:lpstr>
      <vt:lpstr>ОБЪЕКТЫ ПОСТОЯННОГО ГОСУДАРСТВЕННОГО НАДЗОРА</vt:lpstr>
      <vt:lpstr>Документарные проверки</vt:lpstr>
      <vt:lpstr>ДИНАМИКА ИЗМЕНЕНИЯ КОЛИЧЕСТВА ПОДНАДЗОРНЫХ ОРГАНИЗАЦИЙ 2002 - 2022 г.г.</vt:lpstr>
      <vt:lpstr>ДИНАМИКА ИЗМЕНЕНИЯ КОЛИЧЕСТВЕННЫХ ПОКАЗАТЕЛЕЙ РАЗРЕШИТЕЛЬНОЙ ДЕЯТЕЛЬНОСТИ ЗА 2015 - 2022</vt:lpstr>
      <vt:lpstr>Сведения о контрольно-надзорной деятельности по РБ </vt:lpstr>
      <vt:lpstr>СТАТИСТИКА ПРОВЕДЕНИЯ ПРОВЕРОК</vt:lpstr>
      <vt:lpstr>АНАЛИЗ НАРУШЕНИЙ</vt:lpstr>
      <vt:lpstr>НАДЗОР ЗА ФИЗИЧЕСКОЙ ЗАЩИТОЙ РВ, РИ и ПХ</vt:lpstr>
      <vt:lpstr>НАДЗОР ЗА УЧЕТОМ И КОНТРОЛЕМ РВ И РАО</vt:lpstr>
      <vt:lpstr>Презентация PowerPoint</vt:lpstr>
      <vt:lpstr>НАДЗОР ЗА СИСТЕМОЙ ГОСУДАРСТВЕННОГО УЧЕТА И КОНТРОЛЯ</vt:lpstr>
      <vt:lpstr>ГОСУДАРСТВЕННЫЙ СТРОИТЕЛЬНЫЙ НАДЗОР</vt:lpstr>
      <vt:lpstr>ГОСУДАРСТВЕННЫЙ СТРОИТЕЛЬНЫЙ НАДЗОР</vt:lpstr>
      <vt:lpstr>ГОСУДАРСТВЕННЫЙ СТРОИТЕЛЬНЫЙ НАДЗОР</vt:lpstr>
      <vt:lpstr>Презентация PowerPoint</vt:lpstr>
      <vt:lpstr>Динамика изменения количественных показателей административного воздействия за  2015 - 2022 г.г.</vt:lpstr>
      <vt:lpstr>Применение предостережения</vt:lpstr>
      <vt:lpstr>Выдача разрешений</vt:lpstr>
      <vt:lpstr>Динамика и статистика нарушений и происшествий</vt:lpstr>
      <vt:lpstr>Причины радиационных аварий - технические</vt:lpstr>
      <vt:lpstr>ФОРМИРОВАНИЕ КУЛЬТУРЫ БЕЗОПАСНОСТИ В ОИАЭ</vt:lpstr>
      <vt:lpstr>ФОРМИРОВАНИЕ КУЛЬТУРЫ БЕЗОПАСНОСТИ В ОИАЭ</vt:lpstr>
      <vt:lpstr>ФОРМИРОВАНИЕ КУЛЬТУРЫ БЕЗОПАСНОСТИ В ОИАЭ</vt:lpstr>
      <vt:lpstr>Порядок организации работ по профилактике нарушений обязательных требований</vt:lpstr>
      <vt:lpstr>Порядок организации работ по профилактике нарушений обязательных требований</vt:lpstr>
      <vt:lpstr>Мероприятия по совершенствованию деятельности на основе анализа правоприменительной практики</vt:lpstr>
      <vt:lpstr>Заключение и выводы</vt:lpstr>
      <vt:lpstr>Результаты анализа правоприменительной (ПП) практики</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Борисов Алексей Валентинович</dc:creator>
  <cp:lastModifiedBy>Алексей Борисов</cp:lastModifiedBy>
  <cp:revision>148</cp:revision>
  <dcterms:created xsi:type="dcterms:W3CDTF">2018-12-18T07:27:38Z</dcterms:created>
  <dcterms:modified xsi:type="dcterms:W3CDTF">2022-11-08T08:17:35Z</dcterms:modified>
</cp:coreProperties>
</file>